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按一下以編輯母片子標題樣式</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EB5ECD5-515E-4817-8A06-1D2ED2C83850}" type="datetime4">
              <a:rPr lang="en-US" smtClean="0"/>
              <a:pPr/>
              <a:t>April 13,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1D72EBF8-7CF5-44B7-B2BF-E22DE4D070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BA5B59F4-DDCB-41FF-83F5-A48440F36FA7}" type="datetime4">
              <a:rPr lang="en-US" smtClean="0"/>
              <a:pPr/>
              <a:t>April 13,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48056348-D703-428C-A1C4-7D6796EF5F41}" type="datetime4">
              <a:rPr lang="en-US" smtClean="0"/>
              <a:pPr/>
              <a:t>April 13,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a:xfrm>
            <a:off x="685800" y="1600201"/>
            <a:ext cx="7772400" cy="3733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32D1919-1B5F-4141-B613-3E5C6008A186}" type="datetime4">
              <a:rPr lang="en-US" smtClean="0"/>
              <a:pPr/>
              <a:t>April 13,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頭">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AD22427-B1DD-49E6-9F05-DE0F1467D7DC}" type="datetime4">
              <a:rPr lang="en-US" smtClean="0"/>
              <a:pPr/>
              <a:t>April 13,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兩項物件">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zh-TW" altLang="en-US" smtClean="0"/>
              <a:t>按一下以編輯母片標題樣式</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BCCA7B5-8BC9-491C-A887-7C3E7ED947D8}" type="datetime4">
              <a:rPr lang="en-US" smtClean="0"/>
              <a:pPr/>
              <a:t>April 13,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DA18ED0-40F2-434C-A848-B92581875164}" type="datetime4">
              <a:rPr lang="en-US" smtClean="0"/>
              <a:pPr/>
              <a:t>April 13, 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2EBF8-7CF5-44B7-B2BF-E22DE4D0703D}" type="slidenum">
              <a:rPr lang="en-US" smtClean="0"/>
              <a:pPr/>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zh-TW" altLang="en-US" smtClean="0"/>
              <a:t>按一下以編輯母片標題樣式</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7855437F-F4F9-44A9-B4D3-9191CA04E889}" type="datetime4">
              <a:rPr lang="en-US" smtClean="0"/>
              <a:pPr/>
              <a:t>April 13, 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9A24E59-01D0-4537-B876-7E5EC75B028D}" type="datetime4">
              <a:rPr lang="en-US" smtClean="0"/>
              <a:pPr/>
              <a:t>April 13, 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含標題的內容">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zh-TW" altLang="en-US" smtClean="0"/>
              <a:t>按一下以編輯母片標題樣式</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5A2E49-18A1-40BC-BA5D-5A2EC8FDDF15}" type="datetime4">
              <a:rPr lang="en-US" smtClean="0"/>
              <a:pPr/>
              <a:t>April 13,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含標題的圖片">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將圖片拖曳至版面配置區或按一下圖示以新增</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2983DA4-3B24-449B-95CA-514EB7E30A99}" type="datetime4">
              <a:rPr lang="en-US" smtClean="0"/>
              <a:pPr/>
              <a:t>April 13,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zh-TW" altLang="en-US" smtClean="0"/>
              <a:t>按一下以編輯母片標題樣式</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942120D2-3948-4F8F-BE5D-E7E7D97880B2}" type="datetime4">
              <a:rPr lang="en-US" smtClean="0"/>
              <a:pPr/>
              <a:t>April 13, 2018</a:t>
            </a:fld>
            <a:endParaRPr lang="en-US" dirty="0" err="1"/>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1D72EBF8-7CF5-44B7-B2BF-E22DE4D0703D}"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61812" y="1530930"/>
            <a:ext cx="7596388" cy="1669470"/>
          </a:xfrm>
        </p:spPr>
        <p:txBody>
          <a:bodyPr>
            <a:noAutofit/>
          </a:bodyPr>
          <a:lstStyle/>
          <a:p>
            <a:r>
              <a:rPr lang="zh-TW" altLang="zh-TW" sz="4800" dirty="0"/>
              <a:t>職場壓力管理 </a:t>
            </a:r>
            <a:r>
              <a:rPr lang="en-US" altLang="zh-TW" sz="4800" dirty="0" smtClean="0"/>
              <a:t/>
            </a:r>
            <a:br>
              <a:rPr lang="en-US" altLang="zh-TW" sz="4800" dirty="0" smtClean="0"/>
            </a:br>
            <a:r>
              <a:rPr lang="zh-TW" altLang="zh-TW" sz="4800" dirty="0" smtClean="0"/>
              <a:t>─ </a:t>
            </a:r>
            <a:r>
              <a:rPr lang="zh-TW" altLang="zh-TW" sz="4800" dirty="0"/>
              <a:t>從「員工協助方案」</a:t>
            </a:r>
            <a:r>
              <a:rPr lang="zh-TW" altLang="zh-TW" sz="4800" dirty="0" smtClean="0"/>
              <a:t>談起</a:t>
            </a:r>
            <a:endParaRPr kumimoji="1" lang="zh-TW" altLang="en-US" sz="4800" dirty="0"/>
          </a:p>
        </p:txBody>
      </p:sp>
      <p:sp>
        <p:nvSpPr>
          <p:cNvPr id="3" name="子標題 2"/>
          <p:cNvSpPr>
            <a:spLocks noGrp="1"/>
          </p:cNvSpPr>
          <p:nvPr>
            <p:ph type="subTitle" idx="1"/>
          </p:nvPr>
        </p:nvSpPr>
        <p:spPr/>
        <p:txBody>
          <a:bodyPr>
            <a:normAutofit lnSpcReduction="10000"/>
          </a:bodyPr>
          <a:lstStyle/>
          <a:p>
            <a:endParaRPr kumimoji="1" lang="en-US" altLang="zh-TW" sz="4000" dirty="0" smtClean="0"/>
          </a:p>
          <a:p>
            <a:r>
              <a:rPr kumimoji="1" lang="zh-TW" altLang="en-US" sz="3200" dirty="0" smtClean="0"/>
              <a:t>主講者</a:t>
            </a:r>
            <a:r>
              <a:rPr kumimoji="1" lang="en-US" altLang="zh-TW" sz="3200" dirty="0" smtClean="0"/>
              <a:t> </a:t>
            </a:r>
          </a:p>
          <a:p>
            <a:r>
              <a:rPr kumimoji="1" lang="en-US" altLang="zh-TW" sz="3200" dirty="0" smtClean="0"/>
              <a:t>    </a:t>
            </a:r>
            <a:r>
              <a:rPr kumimoji="1" lang="zh-TW" altLang="en-US" sz="3200" dirty="0" smtClean="0"/>
              <a:t>何淑津</a:t>
            </a:r>
            <a:r>
              <a:rPr kumimoji="1" lang="en-US" altLang="zh-TW" sz="3200" dirty="0" smtClean="0"/>
              <a:t> </a:t>
            </a:r>
            <a:r>
              <a:rPr kumimoji="1" lang="zh-TW" altLang="en-US" sz="3200" dirty="0" smtClean="0"/>
              <a:t>諮商心理師</a:t>
            </a:r>
            <a:endParaRPr kumimoji="1" lang="zh-TW" altLang="en-US" sz="3200" dirty="0"/>
          </a:p>
        </p:txBody>
      </p:sp>
    </p:spTree>
    <p:extLst>
      <p:ext uri="{BB962C8B-B14F-4D97-AF65-F5344CB8AC3E}">
        <p14:creationId xmlns:p14="http://schemas.microsoft.com/office/powerpoint/2010/main" val="3440484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一、員工協助方案的定義 </a:t>
            </a:r>
            <a:endParaRPr kumimoji="1" lang="zh-TW" altLang="en-US" dirty="0"/>
          </a:p>
        </p:txBody>
      </p:sp>
      <p:sp>
        <p:nvSpPr>
          <p:cNvPr id="3" name="內容版面配置區 2"/>
          <p:cNvSpPr>
            <a:spLocks noGrp="1"/>
          </p:cNvSpPr>
          <p:nvPr>
            <p:ph idx="1"/>
          </p:nvPr>
        </p:nvSpPr>
        <p:spPr/>
        <p:txBody>
          <a:bodyPr>
            <a:normAutofit lnSpcReduction="10000"/>
          </a:bodyPr>
          <a:lstStyle/>
          <a:p>
            <a:pPr marL="68580" indent="0">
              <a:buNone/>
            </a:pPr>
            <a:r>
              <a:rPr lang="zh-TW" altLang="zh-TW" dirty="0"/>
              <a:t>依據美國員工協助專業協會（</a:t>
            </a:r>
            <a:r>
              <a:rPr lang="en-US" altLang="zh-TW" dirty="0"/>
              <a:t>EAPA</a:t>
            </a:r>
            <a:r>
              <a:rPr lang="zh-TW" altLang="zh-TW" dirty="0"/>
              <a:t>，成立於</a:t>
            </a:r>
            <a:r>
              <a:rPr lang="en-US" altLang="zh-TW" dirty="0"/>
              <a:t>1980</a:t>
            </a:r>
            <a:r>
              <a:rPr lang="zh-TW" altLang="zh-TW" dirty="0"/>
              <a:t>年）之《員工協助方案標準與專業準則》（</a:t>
            </a:r>
            <a:r>
              <a:rPr lang="en-US" altLang="zh-TW" dirty="0"/>
              <a:t>2003</a:t>
            </a:r>
            <a:r>
              <a:rPr lang="zh-TW" altLang="zh-TW" dirty="0"/>
              <a:t>版）的</a:t>
            </a:r>
            <a:r>
              <a:rPr lang="zh-TW" altLang="zh-TW" dirty="0" smtClean="0"/>
              <a:t>定義：</a:t>
            </a:r>
            <a:endParaRPr lang="en-US" altLang="zh-TW" dirty="0" smtClean="0"/>
          </a:p>
          <a:p>
            <a:r>
              <a:rPr lang="zh-TW" altLang="zh-TW" sz="2800" dirty="0" smtClean="0"/>
              <a:t>（</a:t>
            </a:r>
            <a:r>
              <a:rPr lang="zh-TW" altLang="en-US" sz="2800" dirty="0" smtClean="0"/>
              <a:t>一</a:t>
            </a:r>
            <a:r>
              <a:rPr lang="zh-TW" altLang="zh-TW" sz="2800" dirty="0" smtClean="0"/>
              <a:t>）員工協助方案是立基於</a:t>
            </a:r>
            <a:r>
              <a:rPr lang="zh-TW" altLang="zh-TW" sz="2800" dirty="0"/>
              <a:t>工作職場的方</a:t>
            </a:r>
            <a:r>
              <a:rPr lang="zh-TW" altLang="zh-TW" sz="2800" dirty="0" smtClean="0"/>
              <a:t>案</a:t>
            </a:r>
            <a:endParaRPr lang="en-US" altLang="zh-TW" sz="2800" dirty="0" smtClean="0"/>
          </a:p>
          <a:p>
            <a:r>
              <a:rPr lang="zh-TW" altLang="zh-TW" sz="2800" dirty="0" smtClean="0"/>
              <a:t>（</a:t>
            </a:r>
            <a:r>
              <a:rPr lang="zh-TW" altLang="en-US" sz="2800" dirty="0" smtClean="0"/>
              <a:t>二</a:t>
            </a:r>
            <a:r>
              <a:rPr lang="zh-TW" altLang="zh-TW" sz="2800" dirty="0" smtClean="0"/>
              <a:t>）目的</a:t>
            </a:r>
            <a:r>
              <a:rPr lang="zh-TW" altLang="zh-TW" sz="2800" dirty="0"/>
              <a:t>是為了協助：</a:t>
            </a:r>
          </a:p>
          <a:p>
            <a:pPr marL="68580" indent="0">
              <a:buNone/>
            </a:pPr>
            <a:r>
              <a:rPr lang="en-US" altLang="zh-TW" sz="2800" dirty="0" smtClean="0"/>
              <a:t>      1</a:t>
            </a:r>
            <a:r>
              <a:rPr lang="zh-TW" altLang="zh-TW" sz="2800" dirty="0" smtClean="0"/>
              <a:t>、</a:t>
            </a:r>
            <a:r>
              <a:rPr lang="en-US" altLang="zh-TW" sz="2800" dirty="0" smtClean="0"/>
              <a:t> </a:t>
            </a:r>
            <a:r>
              <a:rPr lang="zh-TW" altLang="zh-TW" sz="2800" dirty="0"/>
              <a:t>工作組織中與生產力有關的議題。</a:t>
            </a:r>
          </a:p>
          <a:p>
            <a:pPr marL="68580" indent="0">
              <a:buNone/>
            </a:pPr>
            <a:r>
              <a:rPr lang="en-US" altLang="zh-TW" sz="2800" dirty="0" smtClean="0"/>
              <a:t>      2</a:t>
            </a:r>
            <a:r>
              <a:rPr lang="zh-TW" altLang="zh-TW" sz="2800" dirty="0" smtClean="0"/>
              <a:t>、</a:t>
            </a:r>
            <a:r>
              <a:rPr lang="en-US" altLang="zh-TW" sz="2800" dirty="0" smtClean="0"/>
              <a:t> </a:t>
            </a:r>
            <a:r>
              <a:rPr lang="zh-TW" altLang="zh-TW" sz="2800" dirty="0"/>
              <a:t>定義及解決影響員工工作表現的</a:t>
            </a:r>
            <a:r>
              <a:rPr lang="zh-TW" altLang="zh-TW" sz="2800" dirty="0" smtClean="0"/>
              <a:t>私人議題，</a:t>
            </a:r>
            <a:endParaRPr lang="en-US" altLang="zh-TW" sz="2800" dirty="0" smtClean="0"/>
          </a:p>
          <a:p>
            <a:pPr marL="68580" indent="0">
              <a:buNone/>
            </a:pPr>
            <a:r>
              <a:rPr lang="en-US" altLang="zh-TW" sz="2800" dirty="0"/>
              <a:t> </a:t>
            </a:r>
            <a:r>
              <a:rPr lang="en-US" altLang="zh-TW" sz="2800" dirty="0" smtClean="0"/>
              <a:t>           </a:t>
            </a:r>
            <a:r>
              <a:rPr lang="zh-TW" altLang="zh-TW" sz="2800" dirty="0" smtClean="0"/>
              <a:t>包含</a:t>
            </a:r>
            <a:r>
              <a:rPr lang="zh-TW" altLang="zh-TW" sz="2800" dirty="0"/>
              <a:t>健康、婚姻、家庭、財務、酗酒、</a:t>
            </a:r>
            <a:r>
              <a:rPr lang="zh-TW" altLang="zh-TW" sz="2800" dirty="0" smtClean="0"/>
              <a:t>藥</a:t>
            </a:r>
            <a:endParaRPr lang="en-US" altLang="zh-TW" sz="2800" dirty="0" smtClean="0"/>
          </a:p>
          <a:p>
            <a:pPr marL="68580" indent="0">
              <a:buNone/>
            </a:pPr>
            <a:r>
              <a:rPr lang="en-US" altLang="zh-TW" sz="2800" dirty="0"/>
              <a:t> </a:t>
            </a:r>
            <a:r>
              <a:rPr lang="en-US" altLang="zh-TW" sz="2800" dirty="0" smtClean="0"/>
              <a:t>           </a:t>
            </a:r>
            <a:r>
              <a:rPr lang="zh-TW" altLang="zh-TW" sz="2800" dirty="0" smtClean="0"/>
              <a:t>物</a:t>
            </a:r>
            <a:r>
              <a:rPr lang="zh-TW" altLang="zh-TW" sz="2800" dirty="0"/>
              <a:t>、法律、情緒、壓力或其他議題</a:t>
            </a:r>
            <a:r>
              <a:rPr lang="zh-TW" altLang="zh-TW" sz="2800" dirty="0" smtClean="0"/>
              <a:t>。</a:t>
            </a:r>
            <a:endParaRPr lang="en-US" altLang="zh-TW" sz="2800" dirty="0" smtClean="0"/>
          </a:p>
          <a:p>
            <a:pPr marL="68580" indent="0">
              <a:buNone/>
            </a:pPr>
            <a:endParaRPr kumimoji="1" lang="zh-TW" altLang="en-US" sz="2800" dirty="0"/>
          </a:p>
        </p:txBody>
      </p:sp>
    </p:spTree>
    <p:extLst>
      <p:ext uri="{BB962C8B-B14F-4D97-AF65-F5344CB8AC3E}">
        <p14:creationId xmlns:p14="http://schemas.microsoft.com/office/powerpoint/2010/main" val="3640615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二、員工協助方案的服務</a:t>
            </a:r>
            <a:r>
              <a:rPr lang="zh-TW" altLang="zh-TW" dirty="0" smtClean="0"/>
              <a:t>範疇</a:t>
            </a:r>
            <a:endParaRPr kumimoji="1" lang="zh-TW" altLang="en-US" dirty="0"/>
          </a:p>
        </p:txBody>
      </p:sp>
      <p:sp>
        <p:nvSpPr>
          <p:cNvPr id="3" name="內容版面配置區 2"/>
          <p:cNvSpPr>
            <a:spLocks noGrp="1"/>
          </p:cNvSpPr>
          <p:nvPr>
            <p:ph idx="1"/>
          </p:nvPr>
        </p:nvSpPr>
        <p:spPr>
          <a:xfrm>
            <a:off x="249472" y="1270106"/>
            <a:ext cx="8894528" cy="4411346"/>
          </a:xfrm>
        </p:spPr>
        <p:txBody>
          <a:bodyPr>
            <a:noAutofit/>
          </a:bodyPr>
          <a:lstStyle/>
          <a:p>
            <a:r>
              <a:rPr lang="zh-TW" altLang="zh-TW" sz="2400" dirty="0" smtClean="0"/>
              <a:t>員工協</a:t>
            </a:r>
            <a:r>
              <a:rPr lang="zh-TW" altLang="zh-TW" sz="2400" dirty="0"/>
              <a:t>助方案的服務範疇，包括</a:t>
            </a:r>
            <a:r>
              <a:rPr lang="zh-TW" altLang="zh-TW" sz="2400" dirty="0" smtClean="0"/>
              <a:t>：工作面</a:t>
            </a:r>
            <a:r>
              <a:rPr lang="zh-TW" altLang="zh-TW" sz="2400" dirty="0"/>
              <a:t>、 </a:t>
            </a:r>
            <a:r>
              <a:rPr lang="zh-TW" altLang="zh-TW" sz="2400" dirty="0" smtClean="0"/>
              <a:t>生活面、</a:t>
            </a:r>
            <a:r>
              <a:rPr lang="en-US" altLang="zh-TW" sz="2400" dirty="0" smtClean="0"/>
              <a:t> </a:t>
            </a:r>
            <a:r>
              <a:rPr lang="zh-TW" altLang="zh-TW" sz="2400" dirty="0" smtClean="0"/>
              <a:t>健康面</a:t>
            </a:r>
            <a:r>
              <a:rPr lang="zh-TW" altLang="zh-TW" sz="2400" dirty="0"/>
              <a:t>、 </a:t>
            </a:r>
            <a:endParaRPr lang="en-US" altLang="zh-TW" sz="2400" dirty="0" smtClean="0"/>
          </a:p>
          <a:p>
            <a:pPr marL="68580" indent="0">
              <a:buNone/>
            </a:pPr>
            <a:r>
              <a:rPr lang="en-US" altLang="zh-TW" sz="2400" dirty="0"/>
              <a:t> </a:t>
            </a:r>
            <a:r>
              <a:rPr lang="en-US" altLang="zh-TW" sz="2400" dirty="0" smtClean="0"/>
              <a:t>  </a:t>
            </a:r>
            <a:r>
              <a:rPr lang="zh-TW" altLang="zh-TW" sz="2400" dirty="0" smtClean="0"/>
              <a:t>管理面</a:t>
            </a:r>
            <a:r>
              <a:rPr lang="zh-TW" altLang="zh-TW" sz="2400" dirty="0"/>
              <a:t>、 </a:t>
            </a:r>
            <a:r>
              <a:rPr lang="zh-TW" altLang="zh-TW" sz="2400" dirty="0" smtClean="0"/>
              <a:t>危機預防及處理</a:t>
            </a:r>
            <a:r>
              <a:rPr lang="zh-TW" altLang="zh-TW" sz="2400" dirty="0"/>
              <a:t>、 </a:t>
            </a:r>
            <a:r>
              <a:rPr lang="zh-TW" altLang="zh-TW" sz="2400" dirty="0" smtClean="0"/>
              <a:t>參與組織營運與變革</a:t>
            </a:r>
            <a:r>
              <a:rPr lang="zh-TW" altLang="zh-TW" sz="2400" dirty="0"/>
              <a:t>。</a:t>
            </a:r>
            <a:endParaRPr lang="en-US" altLang="zh-TW" sz="2400" dirty="0" smtClean="0"/>
          </a:p>
          <a:p>
            <a:r>
              <a:rPr lang="zh-TW" altLang="zh-TW" sz="2400" dirty="0" smtClean="0"/>
              <a:t>小結：</a:t>
            </a:r>
          </a:p>
          <a:p>
            <a:pPr marL="68580" indent="0">
              <a:buNone/>
            </a:pPr>
            <a:r>
              <a:rPr lang="en-US" altLang="zh-TW" sz="2400" dirty="0" smtClean="0"/>
              <a:t>  </a:t>
            </a:r>
            <a:r>
              <a:rPr lang="zh-TW" altLang="zh-TW" sz="2400" dirty="0" smtClean="0"/>
              <a:t>（</a:t>
            </a:r>
            <a:r>
              <a:rPr lang="zh-TW" altLang="zh-TW" sz="2400" dirty="0"/>
              <a:t>一）一個有效的員工協助方案執行概念</a:t>
            </a:r>
            <a:r>
              <a:rPr lang="zh-TW" altLang="zh-TW" sz="2400" dirty="0" smtClean="0"/>
              <a:t>：</a:t>
            </a:r>
            <a:endParaRPr lang="en-US" altLang="zh-TW" sz="2400" dirty="0" smtClean="0"/>
          </a:p>
          <a:p>
            <a:pPr marL="68580" indent="0">
              <a:buNone/>
            </a:pPr>
            <a:r>
              <a:rPr lang="en-US" altLang="zh-TW" sz="2400" dirty="0"/>
              <a:t> </a:t>
            </a:r>
            <a:r>
              <a:rPr lang="en-US" altLang="zh-TW" sz="2400" dirty="0" smtClean="0"/>
              <a:t>        </a:t>
            </a:r>
            <a:r>
              <a:rPr lang="en-US" altLang="zh-TW" sz="3200" dirty="0" smtClean="0"/>
              <a:t> </a:t>
            </a:r>
            <a:r>
              <a:rPr lang="zh-TW" altLang="zh-TW" sz="4000" b="1" dirty="0" smtClean="0"/>
              <a:t>「</a:t>
            </a:r>
            <a:r>
              <a:rPr lang="zh-TW" altLang="zh-TW" sz="4000" b="1" dirty="0"/>
              <a:t>量身定做，能做的先做</a:t>
            </a:r>
            <a:r>
              <a:rPr lang="zh-TW" altLang="zh-TW" sz="4000" b="1" dirty="0" smtClean="0"/>
              <a:t>」</a:t>
            </a:r>
            <a:endParaRPr lang="zh-TW" altLang="zh-TW" sz="4000" b="1" dirty="0"/>
          </a:p>
          <a:p>
            <a:pPr marL="68580" indent="0">
              <a:buNone/>
            </a:pPr>
            <a:r>
              <a:rPr lang="en-US" altLang="zh-TW" sz="2400" dirty="0" smtClean="0"/>
              <a:t>  </a:t>
            </a:r>
            <a:r>
              <a:rPr lang="zh-TW" altLang="zh-TW" sz="2400" dirty="0" smtClean="0"/>
              <a:t>（</a:t>
            </a:r>
            <a:r>
              <a:rPr lang="zh-TW" altLang="zh-TW" sz="2400" dirty="0"/>
              <a:t>二）員工協助方案的建構比較像是建捷運，而不是蓋水壩</a:t>
            </a:r>
            <a:r>
              <a:rPr lang="zh-TW" altLang="zh-TW" sz="2400" dirty="0" smtClean="0"/>
              <a:t>。</a:t>
            </a:r>
            <a:endParaRPr lang="en-US" altLang="zh-TW" sz="2400" dirty="0" smtClean="0"/>
          </a:p>
          <a:p>
            <a:pPr marL="68580" indent="0">
              <a:buNone/>
            </a:pPr>
            <a:r>
              <a:rPr lang="en-US" altLang="zh-TW" sz="2400" dirty="0"/>
              <a:t> </a:t>
            </a:r>
            <a:r>
              <a:rPr lang="en-US" altLang="zh-TW" sz="2400" dirty="0" smtClean="0"/>
              <a:t>           </a:t>
            </a:r>
            <a:r>
              <a:rPr lang="zh-TW" altLang="zh-TW" sz="2400" dirty="0" smtClean="0"/>
              <a:t>它必須</a:t>
            </a:r>
            <a:r>
              <a:rPr lang="en-US" altLang="zh-TW" sz="2400" dirty="0" smtClean="0"/>
              <a:t> </a:t>
            </a:r>
            <a:r>
              <a:rPr lang="zh-TW" altLang="zh-TW" sz="3600" dirty="0" smtClean="0"/>
              <a:t>建一條就通</a:t>
            </a:r>
            <a:r>
              <a:rPr lang="zh-TW" altLang="zh-TW" sz="3600" dirty="0"/>
              <a:t>一條</a:t>
            </a:r>
            <a:r>
              <a:rPr lang="zh-TW" altLang="zh-TW" sz="2400" dirty="0"/>
              <a:t>，而非等到所有路網</a:t>
            </a:r>
            <a:r>
              <a:rPr lang="zh-TW" altLang="zh-TW" sz="2400" dirty="0" smtClean="0"/>
              <a:t>全建</a:t>
            </a:r>
            <a:endParaRPr lang="en-US" altLang="zh-TW" sz="2400" dirty="0" smtClean="0"/>
          </a:p>
          <a:p>
            <a:pPr marL="68580" indent="0">
              <a:buNone/>
            </a:pPr>
            <a:r>
              <a:rPr lang="en-US" altLang="zh-TW" sz="2400" dirty="0"/>
              <a:t> </a:t>
            </a:r>
            <a:r>
              <a:rPr lang="en-US" altLang="zh-TW" sz="2400" dirty="0" smtClean="0"/>
              <a:t>           </a:t>
            </a:r>
            <a:r>
              <a:rPr lang="zh-TW" altLang="zh-TW" sz="2400" dirty="0" smtClean="0"/>
              <a:t>設完成後</a:t>
            </a:r>
            <a:r>
              <a:rPr lang="zh-TW" altLang="zh-TW" sz="2400" dirty="0"/>
              <a:t>，才一起通車。 </a:t>
            </a:r>
            <a:endParaRPr lang="en-US" altLang="zh-TW" sz="2400" dirty="0" smtClean="0"/>
          </a:p>
          <a:p>
            <a:pPr marL="68580" indent="0">
              <a:buNone/>
            </a:pPr>
            <a:endParaRPr kumimoji="1" lang="zh-TW" altLang="en-US" sz="2400" dirty="0"/>
          </a:p>
        </p:txBody>
      </p:sp>
    </p:spTree>
    <p:extLst>
      <p:ext uri="{BB962C8B-B14F-4D97-AF65-F5344CB8AC3E}">
        <p14:creationId xmlns:p14="http://schemas.microsoft.com/office/powerpoint/2010/main" val="2698146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三、員工協助方案的方案規劃與</a:t>
            </a:r>
            <a:r>
              <a:rPr lang="zh-TW" altLang="zh-TW"/>
              <a:t>設計 </a:t>
            </a:r>
            <a:endParaRPr kumimoji="1" lang="zh-TW" altLang="en-US" dirty="0"/>
          </a:p>
        </p:txBody>
      </p:sp>
      <p:sp>
        <p:nvSpPr>
          <p:cNvPr id="3" name="內容版面配置區 2"/>
          <p:cNvSpPr>
            <a:spLocks noGrp="1"/>
          </p:cNvSpPr>
          <p:nvPr>
            <p:ph idx="1"/>
          </p:nvPr>
        </p:nvSpPr>
        <p:spPr/>
        <p:txBody>
          <a:bodyPr>
            <a:normAutofit lnSpcReduction="10000"/>
          </a:bodyPr>
          <a:lstStyle/>
          <a:p>
            <a:r>
              <a:rPr lang="zh-TW" altLang="zh-TW" sz="2800" dirty="0"/>
              <a:t>分為三個階段</a:t>
            </a:r>
            <a:r>
              <a:rPr lang="zh-TW" altLang="zh-TW" sz="2800" dirty="0" smtClean="0"/>
              <a:t>：</a:t>
            </a:r>
            <a:endParaRPr lang="en-US" altLang="zh-TW" sz="2800" dirty="0" smtClean="0"/>
          </a:p>
          <a:p>
            <a:pPr marL="68580" indent="0">
              <a:buNone/>
            </a:pPr>
            <a:r>
              <a:rPr lang="zh-TW" altLang="zh-TW" sz="2800" dirty="0" smtClean="0"/>
              <a:t>（</a:t>
            </a:r>
            <a:r>
              <a:rPr lang="zh-TW" altLang="zh-TW" sz="2800" dirty="0"/>
              <a:t>一）</a:t>
            </a:r>
            <a:r>
              <a:rPr lang="zh-TW" altLang="zh-TW" sz="2800" dirty="0" smtClean="0"/>
              <a:t>規劃期</a:t>
            </a:r>
            <a:r>
              <a:rPr lang="en-US" altLang="zh-TW" sz="2800" dirty="0" smtClean="0"/>
              <a:t> </a:t>
            </a:r>
            <a:r>
              <a:rPr lang="zh-TW" altLang="zh-TW" sz="2800" dirty="0" smtClean="0"/>
              <a:t>（</a:t>
            </a:r>
            <a:r>
              <a:rPr lang="zh-TW" altLang="zh-TW" sz="2800" dirty="0"/>
              <a:t>二）</a:t>
            </a:r>
            <a:r>
              <a:rPr lang="zh-TW" altLang="zh-TW" sz="2800" dirty="0" smtClean="0"/>
              <a:t>執行期</a:t>
            </a:r>
            <a:r>
              <a:rPr lang="en-US" altLang="zh-TW" sz="2800" dirty="0" smtClean="0"/>
              <a:t> </a:t>
            </a:r>
            <a:r>
              <a:rPr lang="zh-TW" altLang="zh-TW" sz="2800" dirty="0"/>
              <a:t>（三）成熟期</a:t>
            </a:r>
            <a:endParaRPr lang="en-US" altLang="zh-TW" sz="2800" dirty="0" smtClean="0"/>
          </a:p>
          <a:p>
            <a:r>
              <a:rPr lang="zh-TW" altLang="zh-TW" sz="3200" dirty="0" smtClean="0"/>
              <a:t>成熟期：</a:t>
            </a:r>
            <a:endParaRPr lang="en-US" altLang="zh-TW" sz="3200" dirty="0" smtClean="0"/>
          </a:p>
          <a:p>
            <a:pPr marL="68580" indent="0">
              <a:buNone/>
            </a:pPr>
            <a:r>
              <a:rPr lang="en-US" altLang="zh-TW" sz="3200" dirty="0"/>
              <a:t> </a:t>
            </a:r>
            <a:r>
              <a:rPr lang="en-US" altLang="zh-TW" sz="3200" dirty="0" smtClean="0"/>
              <a:t>  1</a:t>
            </a:r>
            <a:r>
              <a:rPr lang="zh-TW" altLang="zh-TW" sz="3200" dirty="0"/>
              <a:t>、小型心理衛生圖書室</a:t>
            </a:r>
            <a:r>
              <a:rPr lang="zh-TW" altLang="zh-TW" sz="3200" dirty="0" smtClean="0"/>
              <a:t>。</a:t>
            </a:r>
            <a:endParaRPr lang="en-US" altLang="zh-TW" sz="3200" dirty="0" smtClean="0"/>
          </a:p>
          <a:p>
            <a:pPr marL="68580" indent="0">
              <a:buNone/>
            </a:pPr>
            <a:r>
              <a:rPr lang="en-US" altLang="zh-TW" sz="3200" dirty="0"/>
              <a:t> </a:t>
            </a:r>
            <a:r>
              <a:rPr lang="en-US" altLang="zh-TW" sz="3200" dirty="0" smtClean="0"/>
              <a:t>  2</a:t>
            </a:r>
            <a:r>
              <a:rPr lang="zh-TW" altLang="zh-TW" sz="3200" dirty="0"/>
              <a:t>、建立網站，發展</a:t>
            </a:r>
            <a:r>
              <a:rPr lang="en-US" altLang="zh-TW" sz="3200" dirty="0"/>
              <a:t>E</a:t>
            </a:r>
            <a:r>
              <a:rPr lang="zh-TW" altLang="zh-TW" sz="3200" dirty="0"/>
              <a:t>化服務</a:t>
            </a:r>
            <a:r>
              <a:rPr lang="zh-TW" altLang="zh-TW" sz="3200" dirty="0" smtClean="0"/>
              <a:t>。</a:t>
            </a:r>
            <a:endParaRPr lang="en-US" altLang="zh-TW" sz="3200" dirty="0" smtClean="0"/>
          </a:p>
          <a:p>
            <a:pPr marL="68580" indent="0">
              <a:buNone/>
            </a:pPr>
            <a:r>
              <a:rPr lang="en-US" altLang="zh-TW" sz="3200" dirty="0"/>
              <a:t> </a:t>
            </a:r>
            <a:r>
              <a:rPr lang="en-US" altLang="zh-TW" sz="3200" dirty="0" smtClean="0"/>
              <a:t>  3</a:t>
            </a:r>
            <a:r>
              <a:rPr lang="zh-TW" altLang="zh-TW" sz="3200" dirty="0"/>
              <a:t>、增加如法律財經等協談服務</a:t>
            </a:r>
            <a:r>
              <a:rPr lang="zh-TW" altLang="zh-TW" sz="3200" dirty="0" smtClean="0"/>
              <a:t>。</a:t>
            </a:r>
            <a:endParaRPr lang="en-US" altLang="zh-TW" sz="3200" dirty="0" smtClean="0"/>
          </a:p>
          <a:p>
            <a:pPr marL="68580" indent="0">
              <a:buNone/>
            </a:pPr>
            <a:r>
              <a:rPr lang="en-US" altLang="zh-TW" sz="3200" dirty="0"/>
              <a:t> </a:t>
            </a:r>
            <a:r>
              <a:rPr lang="en-US" altLang="zh-TW" sz="3200" dirty="0" smtClean="0"/>
              <a:t>  4</a:t>
            </a:r>
            <a:r>
              <a:rPr lang="zh-TW" altLang="zh-TW" sz="3200" dirty="0"/>
              <a:t>、訓練各級主管具備初級輔導的能力。 </a:t>
            </a:r>
            <a:r>
              <a:rPr lang="zh-TW" altLang="zh-TW" sz="3200" dirty="0" smtClean="0"/>
              <a:t> </a:t>
            </a:r>
            <a:endParaRPr kumimoji="1" lang="zh-TW" altLang="en-US" sz="3200" dirty="0"/>
          </a:p>
        </p:txBody>
      </p:sp>
    </p:spTree>
    <p:extLst>
      <p:ext uri="{BB962C8B-B14F-4D97-AF65-F5344CB8AC3E}">
        <p14:creationId xmlns:p14="http://schemas.microsoft.com/office/powerpoint/2010/main" val="11273666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四、員工協助方案專業人員的自我準備 </a:t>
            </a:r>
            <a:endParaRPr kumimoji="1" lang="zh-TW" altLang="en-US" dirty="0"/>
          </a:p>
        </p:txBody>
      </p:sp>
      <p:sp>
        <p:nvSpPr>
          <p:cNvPr id="3" name="內容版面配置區 2"/>
          <p:cNvSpPr>
            <a:spLocks noGrp="1"/>
          </p:cNvSpPr>
          <p:nvPr>
            <p:ph idx="1"/>
          </p:nvPr>
        </p:nvSpPr>
        <p:spPr>
          <a:xfrm>
            <a:off x="302955" y="1600200"/>
            <a:ext cx="8634219" cy="4271843"/>
          </a:xfrm>
        </p:spPr>
        <p:txBody>
          <a:bodyPr>
            <a:noAutofit/>
          </a:bodyPr>
          <a:lstStyle/>
          <a:p>
            <a:r>
              <a:rPr lang="zh-TW" altLang="zh-TW" sz="2800" dirty="0"/>
              <a:t>分為三方面</a:t>
            </a:r>
            <a:r>
              <a:rPr lang="zh-TW" altLang="zh-TW" sz="2800" dirty="0" smtClean="0"/>
              <a:t>：</a:t>
            </a:r>
            <a:r>
              <a:rPr lang="en-US" altLang="zh-TW" sz="2800" dirty="0" smtClean="0"/>
              <a:t> </a:t>
            </a:r>
            <a:r>
              <a:rPr lang="zh-TW" altLang="zh-TW" sz="2800" dirty="0" smtClean="0"/>
              <a:t>（</a:t>
            </a:r>
            <a:r>
              <a:rPr lang="zh-TW" altLang="zh-TW" sz="2800" dirty="0"/>
              <a:t>一）專業的準備（二）個人的準備（三）自我心理調適</a:t>
            </a:r>
            <a:r>
              <a:rPr lang="zh-TW" altLang="zh-TW" sz="2800" dirty="0" smtClean="0"/>
              <a:t>。</a:t>
            </a:r>
            <a:endParaRPr lang="zh-TW" altLang="zh-TW" sz="2800" dirty="0"/>
          </a:p>
          <a:p>
            <a:r>
              <a:rPr lang="zh-TW" altLang="zh-TW" sz="2800" dirty="0" smtClean="0"/>
              <a:t>個人的</a:t>
            </a:r>
            <a:r>
              <a:rPr lang="zh-TW" altLang="zh-TW" sz="2800" dirty="0"/>
              <a:t>準備：</a:t>
            </a:r>
          </a:p>
          <a:p>
            <a:pPr marL="68580" indent="0">
              <a:buNone/>
            </a:pPr>
            <a:r>
              <a:rPr lang="en-US" altLang="zh-TW" sz="2800" dirty="0" smtClean="0"/>
              <a:t>    1</a:t>
            </a:r>
            <a:r>
              <a:rPr lang="zh-TW" altLang="zh-TW" sz="2800" dirty="0"/>
              <a:t>、放下專業的傲慢</a:t>
            </a:r>
          </a:p>
          <a:p>
            <a:pPr marL="68580" indent="0">
              <a:buNone/>
            </a:pPr>
            <a:r>
              <a:rPr lang="en-US" altLang="zh-TW" sz="2800" dirty="0" smtClean="0"/>
              <a:t>    2</a:t>
            </a:r>
            <a:r>
              <a:rPr lang="zh-TW" altLang="zh-TW" sz="2800" dirty="0"/>
              <a:t>、個別諮咨商經驗</a:t>
            </a:r>
          </a:p>
          <a:p>
            <a:pPr marL="68580" indent="0">
              <a:buNone/>
            </a:pPr>
            <a:r>
              <a:rPr lang="en-US" altLang="zh-TW" sz="2800" dirty="0" smtClean="0"/>
              <a:t>    3</a:t>
            </a:r>
            <a:r>
              <a:rPr lang="zh-TW" altLang="zh-TW" sz="2800" dirty="0"/>
              <a:t>、建立人脈（包含橫向與縱向）</a:t>
            </a:r>
          </a:p>
          <a:p>
            <a:pPr marL="68580" indent="0">
              <a:buNone/>
            </a:pPr>
            <a:r>
              <a:rPr lang="en-US" altLang="zh-TW" sz="2800" dirty="0" smtClean="0"/>
              <a:t>    4</a:t>
            </a:r>
            <a:r>
              <a:rPr lang="zh-TW" altLang="zh-TW" sz="2800" dirty="0"/>
              <a:t>、專業倫理的尊重與堅持</a:t>
            </a:r>
          </a:p>
          <a:p>
            <a:pPr marL="68580" indent="0">
              <a:buNone/>
            </a:pPr>
            <a:r>
              <a:rPr lang="en-US" altLang="zh-TW" sz="2800" dirty="0" smtClean="0"/>
              <a:t>    5</a:t>
            </a:r>
            <a:r>
              <a:rPr lang="zh-TW" altLang="zh-TW" sz="2800" dirty="0"/>
              <a:t>、培養挫折容忍力、耐性、幽默與自我解嘲能力 </a:t>
            </a:r>
            <a:endParaRPr kumimoji="1" lang="zh-TW" altLang="en-US" sz="2800" dirty="0"/>
          </a:p>
        </p:txBody>
      </p:sp>
    </p:spTree>
    <p:extLst>
      <p:ext uri="{BB962C8B-B14F-4D97-AF65-F5344CB8AC3E}">
        <p14:creationId xmlns:p14="http://schemas.microsoft.com/office/powerpoint/2010/main" val="1411084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（三）自我心理調適</a:t>
            </a:r>
            <a:endParaRPr kumimoji="1" lang="zh-TW" altLang="en-US" dirty="0"/>
          </a:p>
        </p:txBody>
      </p:sp>
      <p:sp>
        <p:nvSpPr>
          <p:cNvPr id="3" name="內容版面配置區 2"/>
          <p:cNvSpPr>
            <a:spLocks noGrp="1"/>
          </p:cNvSpPr>
          <p:nvPr>
            <p:ph idx="1"/>
          </p:nvPr>
        </p:nvSpPr>
        <p:spPr/>
        <p:txBody>
          <a:bodyPr>
            <a:normAutofit/>
          </a:bodyPr>
          <a:lstStyle/>
          <a:p>
            <a:r>
              <a:rPr lang="en-US" altLang="zh-TW" sz="3200" dirty="0"/>
              <a:t>1</a:t>
            </a:r>
            <a:r>
              <a:rPr lang="zh-TW" altLang="zh-TW" sz="3200" dirty="0"/>
              <a:t>、給自己的努力一個</a:t>
            </a:r>
            <a:r>
              <a:rPr lang="zh-TW" altLang="zh-TW" sz="3200" dirty="0" smtClean="0"/>
              <a:t>意義</a:t>
            </a:r>
            <a:endParaRPr lang="en-US" altLang="zh-TW" sz="3200" dirty="0" smtClean="0"/>
          </a:p>
          <a:p>
            <a:pPr marL="68580" indent="0">
              <a:buNone/>
            </a:pPr>
            <a:r>
              <a:rPr lang="en-US" altLang="zh-TW" sz="3200" dirty="0"/>
              <a:t> </a:t>
            </a:r>
            <a:r>
              <a:rPr lang="en-US" altLang="zh-TW" sz="3200" dirty="0" smtClean="0"/>
              <a:t>      </a:t>
            </a:r>
            <a:r>
              <a:rPr lang="zh-TW" altLang="zh-TW" sz="3200" dirty="0" smtClean="0"/>
              <a:t>（</a:t>
            </a:r>
            <a:r>
              <a:rPr lang="zh-TW" altLang="zh-TW" sz="3200" dirty="0"/>
              <a:t>救人一命，勝造七級浮屠）</a:t>
            </a:r>
          </a:p>
          <a:p>
            <a:r>
              <a:rPr lang="en-US" altLang="zh-TW" sz="3200" dirty="0"/>
              <a:t>2</a:t>
            </a:r>
            <a:r>
              <a:rPr lang="zh-TW" altLang="zh-TW" sz="3200" dirty="0"/>
              <a:t>、教育另一半安撫自己的方法</a:t>
            </a:r>
          </a:p>
          <a:p>
            <a:r>
              <a:rPr lang="en-US" altLang="zh-TW" sz="3200" dirty="0"/>
              <a:t>3</a:t>
            </a:r>
            <a:r>
              <a:rPr lang="zh-TW" altLang="zh-TW" sz="3200" dirty="0"/>
              <a:t>、在公司內建立自己的抱怨支持網</a:t>
            </a:r>
          </a:p>
          <a:p>
            <a:r>
              <a:rPr lang="en-US" altLang="zh-TW" sz="3200" dirty="0"/>
              <a:t>4</a:t>
            </a:r>
            <a:r>
              <a:rPr lang="zh-TW" altLang="zh-TW" sz="3200" dirty="0"/>
              <a:t>、踏青旅遊</a:t>
            </a:r>
          </a:p>
          <a:p>
            <a:r>
              <a:rPr lang="en-US" altLang="zh-TW" sz="3200" dirty="0"/>
              <a:t>5</a:t>
            </a:r>
            <a:r>
              <a:rPr lang="zh-TW" altLang="zh-TW" sz="3200" dirty="0"/>
              <a:t>、善用機構內的協談</a:t>
            </a:r>
            <a:r>
              <a:rPr lang="zh-TW" altLang="zh-TW" sz="3200" dirty="0" smtClean="0"/>
              <a:t>資源</a:t>
            </a:r>
            <a:endParaRPr kumimoji="1" lang="zh-TW" altLang="en-US" sz="3200" dirty="0"/>
          </a:p>
        </p:txBody>
      </p:sp>
    </p:spTree>
    <p:extLst>
      <p:ext uri="{BB962C8B-B14F-4D97-AF65-F5344CB8AC3E}">
        <p14:creationId xmlns:p14="http://schemas.microsoft.com/office/powerpoint/2010/main" val="397432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參、職場健康促進</a:t>
            </a:r>
            <a:r>
              <a:rPr lang="zh-TW" altLang="zh-TW" dirty="0"/>
              <a:t> </a:t>
            </a:r>
            <a:endParaRPr kumimoji="1" lang="zh-TW" altLang="en-US" dirty="0"/>
          </a:p>
        </p:txBody>
      </p:sp>
      <p:sp>
        <p:nvSpPr>
          <p:cNvPr id="3" name="內容版面配置區 2"/>
          <p:cNvSpPr>
            <a:spLocks noGrp="1"/>
          </p:cNvSpPr>
          <p:nvPr>
            <p:ph idx="1"/>
          </p:nvPr>
        </p:nvSpPr>
        <p:spPr/>
        <p:txBody>
          <a:bodyPr>
            <a:normAutofit/>
          </a:bodyPr>
          <a:lstStyle/>
          <a:p>
            <a:r>
              <a:rPr lang="zh-TW" altLang="zh-TW" sz="3600" dirty="0"/>
              <a:t>一、職場健康促進的定義 </a:t>
            </a:r>
            <a:endParaRPr lang="en-US" altLang="zh-TW" sz="3600" dirty="0" smtClean="0"/>
          </a:p>
          <a:p>
            <a:r>
              <a:rPr lang="zh-TW" altLang="zh-TW" sz="3600" dirty="0"/>
              <a:t>二、什麼是行為管理風險？ </a:t>
            </a:r>
            <a:endParaRPr lang="en-US" altLang="zh-TW" sz="3600" dirty="0" smtClean="0"/>
          </a:p>
          <a:p>
            <a:r>
              <a:rPr lang="zh-TW" altLang="zh-TW" sz="3600" dirty="0"/>
              <a:t>三、為什麼要介紹「行為風險</a:t>
            </a:r>
            <a:r>
              <a:rPr lang="zh-TW" altLang="zh-TW" sz="3600" dirty="0" smtClean="0"/>
              <a:t>管理方</a:t>
            </a:r>
            <a:endParaRPr lang="en-US" altLang="zh-TW" sz="3600" dirty="0" smtClean="0"/>
          </a:p>
          <a:p>
            <a:pPr marL="68580" indent="0">
              <a:buNone/>
            </a:pPr>
            <a:r>
              <a:rPr lang="en-US" altLang="zh-TW" sz="3600" dirty="0"/>
              <a:t> </a:t>
            </a:r>
            <a:r>
              <a:rPr lang="en-US" altLang="zh-TW" sz="3600" dirty="0" smtClean="0"/>
              <a:t>         </a:t>
            </a:r>
            <a:r>
              <a:rPr lang="zh-TW" altLang="zh-TW" sz="3600" dirty="0" smtClean="0"/>
              <a:t>案</a:t>
            </a:r>
            <a:r>
              <a:rPr lang="zh-TW" altLang="zh-TW" sz="3600" dirty="0"/>
              <a:t>」或是「行為健康服務」？ </a:t>
            </a:r>
            <a:endParaRPr kumimoji="1" lang="zh-TW" altLang="en-US" sz="3600" dirty="0"/>
          </a:p>
        </p:txBody>
      </p:sp>
    </p:spTree>
    <p:extLst>
      <p:ext uri="{BB962C8B-B14F-4D97-AF65-F5344CB8AC3E}">
        <p14:creationId xmlns:p14="http://schemas.microsoft.com/office/powerpoint/2010/main" val="29101765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一、職場健康促進的</a:t>
            </a:r>
            <a:r>
              <a:rPr lang="zh-TW" altLang="zh-TW" dirty="0" smtClean="0"/>
              <a:t>定義</a:t>
            </a:r>
            <a:endParaRPr kumimoji="1" lang="zh-TW" altLang="en-US" dirty="0"/>
          </a:p>
        </p:txBody>
      </p:sp>
      <p:sp>
        <p:nvSpPr>
          <p:cNvPr id="3" name="內容版面配置區 2"/>
          <p:cNvSpPr>
            <a:spLocks noGrp="1"/>
          </p:cNvSpPr>
          <p:nvPr>
            <p:ph idx="1"/>
          </p:nvPr>
        </p:nvSpPr>
        <p:spPr/>
        <p:txBody>
          <a:bodyPr>
            <a:noAutofit/>
          </a:bodyPr>
          <a:lstStyle/>
          <a:p>
            <a:r>
              <a:rPr lang="en-US" altLang="zh-TW" sz="2800" dirty="0"/>
              <a:t>1986</a:t>
            </a:r>
            <a:r>
              <a:rPr lang="zh-TW" altLang="zh-TW" sz="2800" dirty="0"/>
              <a:t>年世界衛生組織（</a:t>
            </a:r>
            <a:r>
              <a:rPr lang="en-US" altLang="zh-TW" sz="2800" dirty="0"/>
              <a:t>WHO</a:t>
            </a:r>
            <a:r>
              <a:rPr lang="zh-TW" altLang="zh-TW" sz="2800" dirty="0"/>
              <a:t>）渥太華健康促進憲章的詮釋，經由一個過程使人們能夠控制其健康因素而改善健康的事務，均屬職場健康促進的範疇</a:t>
            </a:r>
            <a:r>
              <a:rPr lang="zh-TW" altLang="zh-TW" sz="2800" dirty="0" smtClean="0"/>
              <a:t>。</a:t>
            </a:r>
            <a:endParaRPr lang="en-US" altLang="zh-TW" sz="2800" dirty="0" smtClean="0"/>
          </a:p>
          <a:p>
            <a:r>
              <a:rPr lang="zh-TW" altLang="zh-TW" sz="2800" dirty="0" smtClean="0"/>
              <a:t>如何避免暴露於危險</a:t>
            </a:r>
            <a:r>
              <a:rPr lang="zh-TW" altLang="zh-TW" sz="2800" dirty="0"/>
              <a:t>環境，加強保護措施，減少生病及意外發生的機會，增進健康體能，以及追求最適當的健康狀態，達到或維持完好的生理、心理與靈性提升，皆是重要議題。 </a:t>
            </a:r>
            <a:endParaRPr kumimoji="1" lang="zh-TW" altLang="en-US" sz="2800" dirty="0"/>
          </a:p>
        </p:txBody>
      </p:sp>
    </p:spTree>
    <p:extLst>
      <p:ext uri="{BB962C8B-B14F-4D97-AF65-F5344CB8AC3E}">
        <p14:creationId xmlns:p14="http://schemas.microsoft.com/office/powerpoint/2010/main" val="3159672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二、什麼是行為管理風險？ </a:t>
            </a:r>
            <a:endParaRPr kumimoji="1" lang="zh-TW" altLang="en-US" dirty="0"/>
          </a:p>
        </p:txBody>
      </p:sp>
      <p:sp>
        <p:nvSpPr>
          <p:cNvPr id="3" name="內容版面配置區 2"/>
          <p:cNvSpPr>
            <a:spLocks noGrp="1"/>
          </p:cNvSpPr>
          <p:nvPr>
            <p:ph idx="1"/>
          </p:nvPr>
        </p:nvSpPr>
        <p:spPr/>
        <p:txBody>
          <a:bodyPr>
            <a:normAutofit/>
          </a:bodyPr>
          <a:lstStyle/>
          <a:p>
            <a:r>
              <a:rPr lang="zh-TW" altLang="zh-TW" sz="2800" dirty="0"/>
              <a:t>「行為管理風險」或稱「行為健康管理」是近來國際間員工協助方案（</a:t>
            </a:r>
            <a:r>
              <a:rPr lang="en-US" altLang="zh-TW" sz="2800" dirty="0"/>
              <a:t>EAPs</a:t>
            </a:r>
            <a:r>
              <a:rPr lang="zh-TW" altLang="zh-TW" sz="2800" dirty="0"/>
              <a:t>）的熱門話題</a:t>
            </a:r>
            <a:r>
              <a:rPr lang="zh-TW" altLang="zh-TW" sz="2800" dirty="0" smtClean="0"/>
              <a:t>。</a:t>
            </a:r>
            <a:endParaRPr lang="en-US" altLang="zh-TW" sz="2800" dirty="0" smtClean="0"/>
          </a:p>
          <a:p>
            <a:r>
              <a:rPr lang="zh-TW" altLang="zh-TW" sz="2800" dirty="0" smtClean="0"/>
              <a:t>從</a:t>
            </a:r>
            <a:r>
              <a:rPr lang="zh-TW" altLang="zh-TW" sz="2800" dirty="0"/>
              <a:t>部分的「國際型員工協助方案管理顧問公司」併購「健康管理顧問公司」，可見其趨勢風潮。</a:t>
            </a:r>
          </a:p>
          <a:p>
            <a:r>
              <a:rPr lang="zh-TW" altLang="zh-TW" sz="2800" dirty="0"/>
              <a:t>此一概念，在台灣卻是一個新興的議題，需要開始被重視。 </a:t>
            </a:r>
            <a:endParaRPr kumimoji="1" lang="zh-TW" altLang="en-US" sz="2800" dirty="0"/>
          </a:p>
        </p:txBody>
      </p:sp>
    </p:spTree>
    <p:extLst>
      <p:ext uri="{BB962C8B-B14F-4D97-AF65-F5344CB8AC3E}">
        <p14:creationId xmlns:p14="http://schemas.microsoft.com/office/powerpoint/2010/main" val="207601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smtClean="0"/>
              <a:t>行為健康議題</a:t>
            </a:r>
            <a:r>
              <a:rPr lang="zh-TW" altLang="en-US" dirty="0" smtClean="0"/>
              <a:t>為何</a:t>
            </a:r>
            <a:r>
              <a:rPr lang="zh-TW" altLang="zh-TW" dirty="0" smtClean="0"/>
              <a:t>在職場中</a:t>
            </a:r>
            <a:r>
              <a:rPr lang="zh-TW" altLang="zh-TW" dirty="0"/>
              <a:t>獲得重視</a:t>
            </a:r>
            <a:endParaRPr kumimoji="1" lang="zh-TW" altLang="en-US" dirty="0"/>
          </a:p>
        </p:txBody>
      </p:sp>
      <p:sp>
        <p:nvSpPr>
          <p:cNvPr id="3" name="內容版面配置區 2"/>
          <p:cNvSpPr>
            <a:spLocks noGrp="1"/>
          </p:cNvSpPr>
          <p:nvPr>
            <p:ph idx="1"/>
          </p:nvPr>
        </p:nvSpPr>
        <p:spPr/>
        <p:txBody>
          <a:bodyPr>
            <a:normAutofit/>
          </a:bodyPr>
          <a:lstStyle/>
          <a:p>
            <a:r>
              <a:rPr lang="zh-TW" altLang="zh-TW" sz="2800" dirty="0" smtClean="0"/>
              <a:t>因為美國職場雇主面臨到員工因為酗</a:t>
            </a:r>
            <a:r>
              <a:rPr lang="zh-TW" altLang="zh-TW" sz="2800" dirty="0"/>
              <a:t>酒、藥物濫用、憂鬱及情緒失調、嚴重焦慮症而導致的缺勤及對工作產生力的損失，開始</a:t>
            </a:r>
            <a:r>
              <a:rPr lang="zh-TW" altLang="zh-TW" sz="2800" dirty="0" smtClean="0"/>
              <a:t>重視</a:t>
            </a:r>
            <a:endParaRPr lang="en-US" altLang="zh-TW" sz="2800" dirty="0" smtClean="0"/>
          </a:p>
          <a:p>
            <a:r>
              <a:rPr lang="zh-TW" altLang="zh-TW" sz="2800" dirty="0" smtClean="0"/>
              <a:t>上述這些</a:t>
            </a:r>
            <a:r>
              <a:rPr lang="zh-TW" altLang="zh-TW" sz="2800" dirty="0"/>
              <a:t>議題都和雇主提供給員工的健康計劃成本費用有關，</a:t>
            </a:r>
            <a:r>
              <a:rPr lang="zh-TW" altLang="zh-TW" sz="2800" dirty="0" smtClean="0"/>
              <a:t>因此稱為</a:t>
            </a:r>
            <a:r>
              <a:rPr lang="zh-TW" altLang="zh-TW" sz="2800" dirty="0"/>
              <a:t>「行為健康管理議題</a:t>
            </a:r>
            <a:r>
              <a:rPr lang="zh-TW" altLang="zh-TW" sz="2800" dirty="0" smtClean="0"/>
              <a:t>」 </a:t>
            </a:r>
            <a:endParaRPr lang="en-US" altLang="zh-TW" sz="2800" dirty="0" smtClean="0"/>
          </a:p>
          <a:p>
            <a:r>
              <a:rPr lang="zh-TW" altLang="zh-TW" sz="2800" dirty="0"/>
              <a:t>「行為健康照顧」的定義：對於持續提供個人遭遇到心理、行為或是上癮症服務的一個保護傘。 </a:t>
            </a:r>
            <a:endParaRPr kumimoji="1" lang="zh-TW" altLang="en-US" sz="2800" dirty="0"/>
          </a:p>
        </p:txBody>
      </p:sp>
    </p:spTree>
    <p:extLst>
      <p:ext uri="{BB962C8B-B14F-4D97-AF65-F5344CB8AC3E}">
        <p14:creationId xmlns:p14="http://schemas.microsoft.com/office/powerpoint/2010/main" val="28760700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dirty="0"/>
              <a:t>三、為什麼要介紹「行為風險管理方案</a:t>
            </a:r>
            <a:r>
              <a:rPr lang="zh-TW" altLang="zh-TW" dirty="0" smtClean="0"/>
              <a:t>」？ </a:t>
            </a:r>
            <a:endParaRPr kumimoji="1" lang="zh-TW" altLang="en-US" dirty="0"/>
          </a:p>
        </p:txBody>
      </p:sp>
      <p:sp>
        <p:nvSpPr>
          <p:cNvPr id="3" name="內容版面配置區 2"/>
          <p:cNvSpPr>
            <a:spLocks noGrp="1"/>
          </p:cNvSpPr>
          <p:nvPr>
            <p:ph idx="1"/>
          </p:nvPr>
        </p:nvSpPr>
        <p:spPr/>
        <p:txBody>
          <a:bodyPr>
            <a:normAutofit/>
          </a:bodyPr>
          <a:lstStyle/>
          <a:p>
            <a:r>
              <a:rPr lang="zh-TW" altLang="zh-TW" sz="3200" dirty="0"/>
              <a:t>（一）因為在員工協助方案實務</a:t>
            </a:r>
            <a:r>
              <a:rPr lang="zh-TW" altLang="zh-TW" sz="3200" dirty="0" smtClean="0"/>
              <a:t>工作的領</a:t>
            </a:r>
            <a:endParaRPr lang="en-US" altLang="zh-TW" sz="3200" dirty="0" smtClean="0"/>
          </a:p>
          <a:p>
            <a:pPr marL="68580" indent="0">
              <a:buNone/>
            </a:pPr>
            <a:r>
              <a:rPr lang="en-US" altLang="zh-TW" sz="3200" dirty="0"/>
              <a:t> </a:t>
            </a:r>
            <a:r>
              <a:rPr lang="en-US" altLang="zh-TW" sz="3200" dirty="0" smtClean="0"/>
              <a:t>            </a:t>
            </a:r>
            <a:r>
              <a:rPr lang="zh-TW" altLang="zh-TW" sz="3200" dirty="0" smtClean="0"/>
              <a:t>域中</a:t>
            </a:r>
            <a:r>
              <a:rPr lang="zh-TW" altLang="zh-TW" sz="3200" dirty="0"/>
              <a:t>，可能會碰到員工有心理</a:t>
            </a:r>
            <a:r>
              <a:rPr lang="zh-TW" altLang="zh-TW" sz="3200" dirty="0" smtClean="0"/>
              <a:t>健康</a:t>
            </a:r>
            <a:endParaRPr lang="en-US" altLang="zh-TW" sz="3200" dirty="0" smtClean="0"/>
          </a:p>
          <a:p>
            <a:pPr marL="68580" indent="0">
              <a:buNone/>
            </a:pPr>
            <a:r>
              <a:rPr lang="en-US" altLang="zh-TW" sz="3200" dirty="0"/>
              <a:t> </a:t>
            </a:r>
            <a:r>
              <a:rPr lang="en-US" altLang="zh-TW" sz="3200" dirty="0" smtClean="0"/>
              <a:t>            </a:t>
            </a:r>
            <a:r>
              <a:rPr lang="zh-TW" altLang="zh-TW" sz="3200" dirty="0" smtClean="0"/>
              <a:t>方面</a:t>
            </a:r>
            <a:r>
              <a:rPr lang="zh-TW" altLang="zh-TW" sz="3200" dirty="0"/>
              <a:t>議題。</a:t>
            </a:r>
          </a:p>
          <a:p>
            <a:r>
              <a:rPr lang="zh-TW" altLang="zh-TW" sz="3200" dirty="0"/>
              <a:t>（二）企業組織對於員工協助方案</a:t>
            </a:r>
            <a:r>
              <a:rPr lang="zh-TW" altLang="zh-TW" sz="3200" dirty="0" smtClean="0"/>
              <a:t>服務的</a:t>
            </a:r>
            <a:endParaRPr lang="en-US" altLang="zh-TW" sz="3200" dirty="0" smtClean="0"/>
          </a:p>
          <a:p>
            <a:pPr marL="68580" indent="0">
              <a:buNone/>
            </a:pPr>
            <a:r>
              <a:rPr lang="en-US" altLang="zh-TW" sz="3200" dirty="0"/>
              <a:t> </a:t>
            </a:r>
            <a:r>
              <a:rPr lang="en-US" altLang="zh-TW" sz="3200" dirty="0" smtClean="0"/>
              <a:t>            </a:t>
            </a:r>
            <a:r>
              <a:rPr lang="zh-TW" altLang="zh-TW" sz="3200" dirty="0" smtClean="0"/>
              <a:t>期待與定位</a:t>
            </a:r>
            <a:r>
              <a:rPr lang="zh-TW" altLang="zh-TW" sz="3200" dirty="0"/>
              <a:t>。</a:t>
            </a:r>
            <a:r>
              <a:rPr lang="zh-TW" altLang="zh-TW" sz="3200" dirty="0" smtClean="0"/>
              <a:t> </a:t>
            </a:r>
            <a:endParaRPr kumimoji="1" lang="zh-TW" altLang="en-US" sz="3200" dirty="0"/>
          </a:p>
        </p:txBody>
      </p:sp>
    </p:spTree>
    <p:extLst>
      <p:ext uri="{BB962C8B-B14F-4D97-AF65-F5344CB8AC3E}">
        <p14:creationId xmlns:p14="http://schemas.microsoft.com/office/powerpoint/2010/main" val="3539770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dirty="0"/>
              <a:t>職場壓力</a:t>
            </a:r>
            <a:r>
              <a:rPr lang="zh-TW" altLang="zh-TW" dirty="0" smtClean="0"/>
              <a:t>管理</a:t>
            </a:r>
            <a:r>
              <a:rPr lang="en-US" altLang="zh-TW" dirty="0" smtClean="0"/>
              <a:t> </a:t>
            </a:r>
            <a:r>
              <a:rPr lang="zh-TW" altLang="zh-TW" dirty="0" smtClean="0"/>
              <a:t>─ </a:t>
            </a:r>
            <a:r>
              <a:rPr lang="zh-TW" altLang="zh-TW" dirty="0"/>
              <a:t>從「員工協助方案」談起</a:t>
            </a:r>
            <a:endParaRPr kumimoji="1" lang="zh-TW" altLang="en-US" dirty="0"/>
          </a:p>
        </p:txBody>
      </p:sp>
      <p:sp>
        <p:nvSpPr>
          <p:cNvPr id="3" name="內容版面配置區 2"/>
          <p:cNvSpPr>
            <a:spLocks noGrp="1"/>
          </p:cNvSpPr>
          <p:nvPr>
            <p:ph idx="1"/>
          </p:nvPr>
        </p:nvSpPr>
        <p:spPr/>
        <p:txBody>
          <a:bodyPr>
            <a:normAutofit/>
          </a:bodyPr>
          <a:lstStyle/>
          <a:p>
            <a:r>
              <a:rPr lang="zh-TW" altLang="zh-TW" sz="3200" b="1" dirty="0"/>
              <a:t>壹、職場壓力管理的</a:t>
            </a:r>
            <a:r>
              <a:rPr lang="zh-TW" altLang="zh-TW" sz="3200" b="1" dirty="0" smtClean="0"/>
              <a:t>重要性</a:t>
            </a:r>
            <a:endParaRPr lang="en-US" altLang="zh-TW" sz="3200" b="1" dirty="0" smtClean="0"/>
          </a:p>
          <a:p>
            <a:r>
              <a:rPr lang="zh-TW" altLang="zh-TW" sz="3200" b="1" dirty="0"/>
              <a:t>貳</a:t>
            </a:r>
            <a:r>
              <a:rPr lang="zh-TW" altLang="zh-TW" sz="3200" b="1" dirty="0" smtClean="0"/>
              <a:t>、員工協</a:t>
            </a:r>
            <a:r>
              <a:rPr lang="zh-TW" altLang="zh-TW" sz="3200" b="1" dirty="0"/>
              <a:t>助方</a:t>
            </a:r>
            <a:r>
              <a:rPr lang="zh-TW" altLang="zh-TW" sz="3200" b="1" dirty="0" smtClean="0"/>
              <a:t>案</a:t>
            </a:r>
            <a:r>
              <a:rPr lang="zh-TW" altLang="zh-TW" sz="3200" dirty="0" smtClean="0"/>
              <a:t> </a:t>
            </a:r>
            <a:endParaRPr lang="en-US" altLang="zh-TW" sz="3200" dirty="0" smtClean="0"/>
          </a:p>
          <a:p>
            <a:r>
              <a:rPr lang="zh-TW" altLang="zh-TW" sz="3200" b="1" dirty="0"/>
              <a:t>參</a:t>
            </a:r>
            <a:r>
              <a:rPr lang="zh-TW" altLang="zh-TW" sz="3200" b="1" dirty="0" smtClean="0"/>
              <a:t>、</a:t>
            </a:r>
            <a:r>
              <a:rPr lang="zh-TW" altLang="zh-TW" sz="3200" b="1" dirty="0"/>
              <a:t>職場健康</a:t>
            </a:r>
            <a:r>
              <a:rPr lang="zh-TW" altLang="zh-TW" sz="3200" b="1" dirty="0" smtClean="0"/>
              <a:t>促進</a:t>
            </a:r>
            <a:endParaRPr lang="en-US" altLang="zh-TW" sz="3200" b="1" dirty="0" smtClean="0"/>
          </a:p>
          <a:p>
            <a:r>
              <a:rPr lang="zh-TW" altLang="en-US" sz="3200" b="1" dirty="0" smtClean="0"/>
              <a:t>肆</a:t>
            </a:r>
            <a:r>
              <a:rPr lang="zh-TW" altLang="zh-TW" sz="3200" b="1" dirty="0" smtClean="0"/>
              <a:t>、</a:t>
            </a:r>
            <a:r>
              <a:rPr lang="zh-TW" altLang="zh-TW" sz="3200" b="1" dirty="0"/>
              <a:t>危機處</a:t>
            </a:r>
            <a:r>
              <a:rPr lang="zh-TW" altLang="zh-TW" sz="3200" b="1" dirty="0" smtClean="0"/>
              <a:t>理</a:t>
            </a:r>
            <a:endParaRPr lang="en-US" altLang="zh-TW" sz="3200" b="1" dirty="0" smtClean="0"/>
          </a:p>
          <a:p>
            <a:r>
              <a:rPr lang="zh-TW" altLang="zh-TW" sz="3200" b="1" dirty="0"/>
              <a:t>伍</a:t>
            </a:r>
            <a:r>
              <a:rPr lang="zh-TW" altLang="zh-TW" sz="3200" b="1" dirty="0" smtClean="0"/>
              <a:t>、</a:t>
            </a:r>
            <a:r>
              <a:rPr lang="zh-TW" altLang="zh-TW" sz="3200" b="1" dirty="0"/>
              <a:t>職場自殺</a:t>
            </a:r>
            <a:r>
              <a:rPr lang="zh-TW" altLang="zh-TW" sz="3200" b="1" dirty="0" smtClean="0"/>
              <a:t>防治</a:t>
            </a:r>
            <a:endParaRPr lang="en-US" altLang="zh-TW" sz="3200" b="1" dirty="0" smtClean="0"/>
          </a:p>
          <a:p>
            <a:r>
              <a:rPr lang="zh-TW" altLang="zh-TW" sz="3200" b="1" dirty="0"/>
              <a:t>陸</a:t>
            </a:r>
            <a:r>
              <a:rPr lang="zh-TW" altLang="zh-TW" sz="3200" b="1" smtClean="0"/>
              <a:t>、工作與生活</a:t>
            </a:r>
            <a:r>
              <a:rPr lang="zh-TW" altLang="zh-TW" sz="3200" smtClean="0"/>
              <a:t>   </a:t>
            </a:r>
            <a:endParaRPr kumimoji="1" lang="zh-TW" altLang="en-US" sz="3200" dirty="0"/>
          </a:p>
        </p:txBody>
      </p:sp>
    </p:spTree>
    <p:extLst>
      <p:ext uri="{BB962C8B-B14F-4D97-AF65-F5344CB8AC3E}">
        <p14:creationId xmlns:p14="http://schemas.microsoft.com/office/powerpoint/2010/main" val="12939011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49473" y="274638"/>
            <a:ext cx="8606784" cy="1143000"/>
          </a:xfrm>
        </p:spPr>
        <p:txBody>
          <a:bodyPr>
            <a:normAutofit fontScale="90000"/>
          </a:bodyPr>
          <a:lstStyle/>
          <a:p>
            <a:pPr algn="ctr"/>
            <a:r>
              <a:rPr lang="zh-TW" altLang="zh-TW" dirty="0"/>
              <a:t>企業組織對於員工協助方案</a:t>
            </a:r>
            <a:r>
              <a:rPr lang="zh-TW" altLang="zh-TW" dirty="0" smtClean="0"/>
              <a:t>服務的期待與</a:t>
            </a:r>
            <a:r>
              <a:rPr lang="zh-TW" altLang="zh-TW" dirty="0"/>
              <a:t>定位</a:t>
            </a:r>
            <a:endParaRPr kumimoji="1" lang="zh-TW" altLang="en-US" dirty="0"/>
          </a:p>
        </p:txBody>
      </p:sp>
      <p:sp>
        <p:nvSpPr>
          <p:cNvPr id="3" name="內容版面配置區 2"/>
          <p:cNvSpPr>
            <a:spLocks noGrp="1"/>
          </p:cNvSpPr>
          <p:nvPr>
            <p:ph idx="1"/>
          </p:nvPr>
        </p:nvSpPr>
        <p:spPr>
          <a:xfrm>
            <a:off x="362869" y="1600201"/>
            <a:ext cx="8493388" cy="3733800"/>
          </a:xfrm>
        </p:spPr>
        <p:txBody>
          <a:bodyPr>
            <a:noAutofit/>
          </a:bodyPr>
          <a:lstStyle/>
          <a:p>
            <a:r>
              <a:rPr lang="zh-TW" altLang="zh-TW" sz="2800" dirty="0" smtClean="0"/>
              <a:t>將員工協助方案服務</a:t>
            </a:r>
            <a:r>
              <a:rPr lang="en-US" altLang="zh-TW" sz="2800" dirty="0" smtClean="0"/>
              <a:t> </a:t>
            </a:r>
            <a:r>
              <a:rPr lang="zh-TW" altLang="zh-TW" sz="2800" dirty="0" smtClean="0"/>
              <a:t>劃歸於</a:t>
            </a:r>
            <a:r>
              <a:rPr lang="en-US" altLang="zh-TW" sz="2800" dirty="0" smtClean="0"/>
              <a:t> </a:t>
            </a:r>
            <a:r>
              <a:rPr lang="zh-TW" altLang="zh-TW" sz="2800" dirty="0" smtClean="0"/>
              <a:t>健康</a:t>
            </a:r>
            <a:r>
              <a:rPr lang="zh-TW" altLang="zh-TW" sz="2800" dirty="0"/>
              <a:t>促進</a:t>
            </a:r>
            <a:r>
              <a:rPr lang="zh-TW" altLang="zh-TW" sz="2800" dirty="0" smtClean="0"/>
              <a:t>部門</a:t>
            </a:r>
            <a:endParaRPr lang="en-US" altLang="zh-TW" sz="2800" dirty="0" smtClean="0"/>
          </a:p>
          <a:p>
            <a:r>
              <a:rPr lang="zh-TW" altLang="zh-TW" sz="2800" dirty="0" smtClean="0"/>
              <a:t>健康</a:t>
            </a:r>
            <a:r>
              <a:rPr lang="zh-TW" altLang="zh-TW" sz="2800" dirty="0"/>
              <a:t>促進</a:t>
            </a:r>
            <a:r>
              <a:rPr lang="zh-TW" altLang="zh-TW" sz="2800" dirty="0" smtClean="0"/>
              <a:t>部門核心主軸：促進</a:t>
            </a:r>
            <a:r>
              <a:rPr lang="zh-TW" altLang="zh-TW" sz="2800" dirty="0"/>
              <a:t>職場員</a:t>
            </a:r>
            <a:r>
              <a:rPr lang="zh-TW" altLang="zh-TW" sz="2800" dirty="0" smtClean="0"/>
              <a:t>工的身心健康</a:t>
            </a:r>
            <a:endParaRPr lang="en-US" altLang="zh-TW" sz="2800" dirty="0" smtClean="0"/>
          </a:p>
          <a:p>
            <a:r>
              <a:rPr lang="zh-TW" altLang="zh-TW" sz="2800" dirty="0" smtClean="0"/>
              <a:t>職場員工</a:t>
            </a:r>
            <a:r>
              <a:rPr lang="zh-TW" altLang="zh-TW" sz="2800" dirty="0"/>
              <a:t>身心健康促進有關的核心議題</a:t>
            </a:r>
            <a:r>
              <a:rPr lang="zh-TW" altLang="zh-TW" sz="2800" dirty="0" smtClean="0"/>
              <a:t>：員工心理健康</a:t>
            </a:r>
            <a:r>
              <a:rPr lang="zh-TW" altLang="zh-TW" sz="2800" dirty="0"/>
              <a:t>、</a:t>
            </a:r>
            <a:r>
              <a:rPr lang="zh-TW" altLang="zh-TW" sz="2800" dirty="0" smtClean="0"/>
              <a:t>壓力</a:t>
            </a:r>
            <a:r>
              <a:rPr lang="zh-TW" altLang="zh-TW" sz="2800" dirty="0"/>
              <a:t>管理、各式上癮症、職場自殺防治</a:t>
            </a:r>
            <a:r>
              <a:rPr lang="zh-TW" altLang="zh-TW" sz="2800" dirty="0" smtClean="0"/>
              <a:t>等</a:t>
            </a:r>
            <a:endParaRPr lang="zh-TW" altLang="zh-TW" sz="2800" dirty="0"/>
          </a:p>
          <a:p>
            <a:r>
              <a:rPr lang="zh-TW" altLang="en-US" sz="2800" dirty="0" smtClean="0"/>
              <a:t>就</a:t>
            </a:r>
            <a:r>
              <a:rPr lang="zh-TW" altLang="zh-TW" sz="2800" dirty="0" smtClean="0"/>
              <a:t>此概念衍</a:t>
            </a:r>
            <a:r>
              <a:rPr lang="zh-TW" altLang="zh-TW" sz="2800" dirty="0"/>
              <a:t>生出的方案內容，確實必須包含健康計劃、失能管理方案、員工協助方案、健康促進內</a:t>
            </a:r>
            <a:r>
              <a:rPr lang="zh-TW" altLang="zh-TW" sz="2800" dirty="0" smtClean="0"/>
              <a:t>容 </a:t>
            </a:r>
            <a:endParaRPr kumimoji="1" lang="zh-TW" altLang="en-US" sz="2800" dirty="0"/>
          </a:p>
        </p:txBody>
      </p:sp>
    </p:spTree>
    <p:extLst>
      <p:ext uri="{BB962C8B-B14F-4D97-AF65-F5344CB8AC3E}">
        <p14:creationId xmlns:p14="http://schemas.microsoft.com/office/powerpoint/2010/main" val="28389796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a:t>肆、危機處理</a:t>
            </a:r>
            <a:r>
              <a:rPr lang="zh-TW" altLang="zh-TW" sz="4000" dirty="0"/>
              <a:t> </a:t>
            </a:r>
            <a:endParaRPr kumimoji="1" lang="zh-TW" altLang="en-US" sz="4000" dirty="0"/>
          </a:p>
        </p:txBody>
      </p:sp>
      <p:sp>
        <p:nvSpPr>
          <p:cNvPr id="3" name="內容版面配置區 2"/>
          <p:cNvSpPr>
            <a:spLocks noGrp="1"/>
          </p:cNvSpPr>
          <p:nvPr>
            <p:ph idx="1"/>
          </p:nvPr>
        </p:nvSpPr>
        <p:spPr/>
        <p:txBody>
          <a:bodyPr/>
          <a:lstStyle/>
          <a:p>
            <a:r>
              <a:rPr lang="zh-TW" altLang="zh-TW" sz="3200" dirty="0"/>
              <a:t>一、危機的基本</a:t>
            </a:r>
            <a:r>
              <a:rPr lang="zh-TW" altLang="zh-TW" sz="3200" dirty="0" smtClean="0"/>
              <a:t>概念</a:t>
            </a:r>
            <a:endParaRPr lang="en-US" altLang="zh-TW" sz="3200" dirty="0" smtClean="0"/>
          </a:p>
          <a:p>
            <a:r>
              <a:rPr lang="zh-TW" altLang="zh-TW" sz="3200" dirty="0"/>
              <a:t>二、危機的</a:t>
            </a:r>
            <a:r>
              <a:rPr lang="zh-TW" altLang="zh-TW" sz="3200" dirty="0" smtClean="0"/>
              <a:t>分類</a:t>
            </a:r>
            <a:endParaRPr lang="en-US" altLang="zh-TW" sz="3200" dirty="0" smtClean="0"/>
          </a:p>
          <a:p>
            <a:r>
              <a:rPr lang="zh-TW" altLang="zh-TW" sz="3200" dirty="0"/>
              <a:t>三、面對危機</a:t>
            </a:r>
            <a:r>
              <a:rPr lang="zh-TW" altLang="zh-TW" sz="3200" dirty="0" smtClean="0"/>
              <a:t>時的身心反應</a:t>
            </a:r>
            <a:endParaRPr lang="en-US" altLang="zh-TW" sz="3200" dirty="0" smtClean="0"/>
          </a:p>
          <a:p>
            <a:r>
              <a:rPr lang="zh-TW" altLang="zh-TW" sz="3200" dirty="0"/>
              <a:t>四、經歷危機後的身心</a:t>
            </a:r>
            <a:r>
              <a:rPr lang="zh-TW" altLang="zh-TW" sz="3200" dirty="0" smtClean="0"/>
              <a:t>影響</a:t>
            </a:r>
            <a:endParaRPr lang="en-US" altLang="zh-TW" sz="3200" dirty="0" smtClean="0"/>
          </a:p>
          <a:p>
            <a:r>
              <a:rPr lang="zh-TW" altLang="zh-TW" sz="3200" dirty="0"/>
              <a:t>五、危機處理的基本概念 </a:t>
            </a:r>
            <a:r>
              <a:rPr lang="zh-TW" altLang="zh-TW" sz="3200" dirty="0" smtClean="0"/>
              <a:t>  </a:t>
            </a:r>
            <a:r>
              <a:rPr lang="zh-TW" altLang="zh-TW" dirty="0" smtClean="0"/>
              <a:t>  </a:t>
            </a:r>
            <a:endParaRPr kumimoji="1" lang="zh-TW" altLang="en-US" dirty="0"/>
          </a:p>
        </p:txBody>
      </p:sp>
    </p:spTree>
    <p:extLst>
      <p:ext uri="{BB962C8B-B14F-4D97-AF65-F5344CB8AC3E}">
        <p14:creationId xmlns:p14="http://schemas.microsoft.com/office/powerpoint/2010/main" val="23779680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一、危機的基本</a:t>
            </a:r>
            <a:r>
              <a:rPr lang="zh-TW" altLang="zh-TW" dirty="0" smtClean="0"/>
              <a:t>概念</a:t>
            </a:r>
            <a:endParaRPr kumimoji="1" lang="zh-TW" altLang="en-US" dirty="0"/>
          </a:p>
        </p:txBody>
      </p:sp>
      <p:sp>
        <p:nvSpPr>
          <p:cNvPr id="3" name="內容版面配置區 2"/>
          <p:cNvSpPr>
            <a:spLocks noGrp="1"/>
          </p:cNvSpPr>
          <p:nvPr>
            <p:ph idx="1"/>
          </p:nvPr>
        </p:nvSpPr>
        <p:spPr/>
        <p:txBody>
          <a:bodyPr/>
          <a:lstStyle/>
          <a:p>
            <a:pPr marL="68580" indent="0">
              <a:buNone/>
            </a:pPr>
            <a:r>
              <a:rPr lang="zh-TW" altLang="zh-TW" sz="2400" dirty="0"/>
              <a:t>（一）「危機狀態」（</a:t>
            </a:r>
            <a:r>
              <a:rPr lang="en-US" altLang="zh-TW" sz="2400" dirty="0"/>
              <a:t>crisis</a:t>
            </a:r>
            <a:r>
              <a:rPr lang="zh-TW" altLang="zh-TW" sz="2400" dirty="0"/>
              <a:t>）的定義：</a:t>
            </a:r>
          </a:p>
          <a:p>
            <a:r>
              <a:rPr lang="zh-TW" altLang="zh-TW" sz="2400" dirty="0"/>
              <a:t>「當人們在面對挑戰或威脅時，他們常用的因應機制無法施展開來，且引發相當程度功能上的損傷，以致於陷入痛苦的狀態中。</a:t>
            </a:r>
            <a:r>
              <a:rPr lang="zh-TW" altLang="zh-TW" sz="2400" dirty="0" smtClean="0"/>
              <a:t>」</a:t>
            </a:r>
            <a:endParaRPr lang="en-US" altLang="zh-TW" sz="2400" dirty="0" smtClean="0"/>
          </a:p>
          <a:p>
            <a:r>
              <a:rPr lang="zh-TW" altLang="zh-TW" sz="2400" dirty="0" smtClean="0"/>
              <a:t>「</a:t>
            </a:r>
            <a:r>
              <a:rPr lang="zh-TW" altLang="zh-TW" sz="2400" dirty="0"/>
              <a:t>對於某事或情境感到無力負荷，超出個人資源及因應機制的知覺，除非個體獲得緩解，危機將會潛在地造成嚴重的情感、認知、行為之功能損害。</a:t>
            </a:r>
            <a:r>
              <a:rPr lang="zh-TW" altLang="zh-TW" sz="2400" dirty="0" smtClean="0"/>
              <a:t>」</a:t>
            </a:r>
            <a:endParaRPr lang="en-US" altLang="zh-TW" sz="2400" dirty="0" smtClean="0"/>
          </a:p>
          <a:p>
            <a:r>
              <a:rPr lang="zh-TW" altLang="zh-TW" sz="2400" dirty="0" smtClean="0"/>
              <a:t>簡單</a:t>
            </a:r>
            <a:r>
              <a:rPr lang="zh-TW" altLang="zh-TW" sz="2400" dirty="0"/>
              <a:t>的說</a:t>
            </a:r>
            <a:r>
              <a:rPr lang="zh-TW" altLang="zh-TW" sz="2400" dirty="0" smtClean="0"/>
              <a:t>，因應生活的能力降低、情感上的痛苦等。 </a:t>
            </a:r>
            <a:endParaRPr kumimoji="1" lang="zh-TW" altLang="en-US" sz="2400" dirty="0"/>
          </a:p>
        </p:txBody>
      </p:sp>
    </p:spTree>
    <p:extLst>
      <p:ext uri="{BB962C8B-B14F-4D97-AF65-F5344CB8AC3E}">
        <p14:creationId xmlns:p14="http://schemas.microsoft.com/office/powerpoint/2010/main" val="23465948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（二）危機：危險和轉機</a:t>
            </a:r>
          </a:p>
        </p:txBody>
      </p:sp>
      <p:sp>
        <p:nvSpPr>
          <p:cNvPr id="3" name="內容版面配置區 2"/>
          <p:cNvSpPr>
            <a:spLocks noGrp="1"/>
          </p:cNvSpPr>
          <p:nvPr>
            <p:ph idx="1"/>
          </p:nvPr>
        </p:nvSpPr>
        <p:spPr>
          <a:xfrm>
            <a:off x="685800" y="1305354"/>
            <a:ext cx="7772400" cy="4376097"/>
          </a:xfrm>
        </p:spPr>
        <p:txBody>
          <a:bodyPr>
            <a:noAutofit/>
          </a:bodyPr>
          <a:lstStyle/>
          <a:p>
            <a:r>
              <a:rPr lang="zh-TW" altLang="zh-TW" sz="2800" dirty="0" smtClean="0"/>
              <a:t>危險</a:t>
            </a:r>
            <a:r>
              <a:rPr lang="zh-TW" altLang="zh-TW" sz="2800" dirty="0"/>
              <a:t>，指災變所造成的耗損，負面的感受、行為或反應。</a:t>
            </a:r>
          </a:p>
          <a:p>
            <a:pPr marL="68580" indent="0">
              <a:buNone/>
            </a:pPr>
            <a:r>
              <a:rPr lang="en-US" altLang="zh-TW" sz="2800" dirty="0" smtClean="0"/>
              <a:t>   </a:t>
            </a:r>
            <a:r>
              <a:rPr lang="zh-TW" altLang="zh-TW" sz="2800" dirty="0" smtClean="0"/>
              <a:t>轉機</a:t>
            </a:r>
            <a:r>
              <a:rPr lang="zh-TW" altLang="zh-TW" sz="2800" dirty="0"/>
              <a:t>，指受創者因經歷事故而成長，讓自己</a:t>
            </a:r>
            <a:r>
              <a:rPr lang="zh-TW" altLang="zh-TW" sz="2800" dirty="0" smtClean="0"/>
              <a:t>更</a:t>
            </a:r>
            <a:endParaRPr lang="en-US" altLang="zh-TW" sz="2800" dirty="0" smtClean="0"/>
          </a:p>
          <a:p>
            <a:pPr marL="68580" indent="0">
              <a:buNone/>
            </a:pPr>
            <a:r>
              <a:rPr lang="en-US" altLang="zh-TW" sz="2800" dirty="0"/>
              <a:t> </a:t>
            </a:r>
            <a:r>
              <a:rPr lang="en-US" altLang="zh-TW" sz="2800" dirty="0" smtClean="0"/>
              <a:t>  </a:t>
            </a:r>
            <a:r>
              <a:rPr lang="zh-TW" altLang="zh-TW" sz="2800" dirty="0" smtClean="0"/>
              <a:t>加成熟</a:t>
            </a:r>
            <a:r>
              <a:rPr lang="zh-TW" altLang="zh-TW" sz="2800" dirty="0"/>
              <a:t>、更有應變能力的正面結果。</a:t>
            </a:r>
          </a:p>
          <a:p>
            <a:r>
              <a:rPr lang="zh-TW" altLang="zh-TW" sz="2800" dirty="0" smtClean="0"/>
              <a:t>這樣</a:t>
            </a:r>
            <a:r>
              <a:rPr lang="zh-TW" altLang="zh-TW" sz="2800" dirty="0"/>
              <a:t>的概念，成了企業發展危機處理技術，</a:t>
            </a:r>
            <a:r>
              <a:rPr lang="zh-TW" altLang="zh-TW" sz="2800" dirty="0" smtClean="0"/>
              <a:t>最重要的理由與基礎</a:t>
            </a:r>
            <a:endParaRPr lang="en-US" altLang="zh-TW" sz="2800" dirty="0" smtClean="0"/>
          </a:p>
          <a:p>
            <a:r>
              <a:rPr lang="zh-TW" altLang="zh-TW" sz="2800" dirty="0" smtClean="0"/>
              <a:t>運用危機處</a:t>
            </a:r>
            <a:r>
              <a:rPr lang="zh-TW" altLang="zh-TW" sz="2800" dirty="0"/>
              <a:t>理技術，來轉化事故造成的破壞，變成組織和員工成長的動力，而非企業或員工前進的絆腳石。 </a:t>
            </a:r>
            <a:endParaRPr kumimoji="1" lang="zh-TW" altLang="en-US" sz="2800" dirty="0"/>
          </a:p>
        </p:txBody>
      </p:sp>
    </p:spTree>
    <p:extLst>
      <p:ext uri="{BB962C8B-B14F-4D97-AF65-F5344CB8AC3E}">
        <p14:creationId xmlns:p14="http://schemas.microsoft.com/office/powerpoint/2010/main" val="38915339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二、危機的</a:t>
            </a:r>
            <a:r>
              <a:rPr lang="zh-TW" altLang="zh-TW" dirty="0" smtClean="0"/>
              <a:t>分類</a:t>
            </a:r>
            <a:r>
              <a:rPr lang="en-US" altLang="zh-TW" dirty="0" smtClean="0"/>
              <a:t/>
            </a:r>
            <a:br>
              <a:rPr lang="en-US" altLang="zh-TW" dirty="0" smtClean="0"/>
            </a:br>
            <a:r>
              <a:rPr lang="zh-TW" altLang="zh-TW" sz="2200" dirty="0"/>
              <a:t>目前，多數學者傾向將危機狀態分為三種（</a:t>
            </a:r>
            <a:r>
              <a:rPr lang="en-US" altLang="zh-TW" sz="2200" dirty="0"/>
              <a:t>Fairchild,1986</a:t>
            </a:r>
            <a:r>
              <a:rPr lang="zh-TW" altLang="zh-TW" sz="2200" dirty="0"/>
              <a:t>）</a:t>
            </a:r>
            <a:endParaRPr kumimoji="1" lang="zh-TW" altLang="en-US" sz="2200" dirty="0"/>
          </a:p>
        </p:txBody>
      </p:sp>
      <p:sp>
        <p:nvSpPr>
          <p:cNvPr id="3" name="內容版面配置區 2"/>
          <p:cNvSpPr>
            <a:spLocks noGrp="1"/>
          </p:cNvSpPr>
          <p:nvPr>
            <p:ph idx="1"/>
          </p:nvPr>
        </p:nvSpPr>
        <p:spPr>
          <a:xfrm>
            <a:off x="272151" y="1554839"/>
            <a:ext cx="8663483" cy="4602901"/>
          </a:xfrm>
        </p:spPr>
        <p:txBody>
          <a:bodyPr>
            <a:noAutofit/>
          </a:bodyPr>
          <a:lstStyle/>
          <a:p>
            <a:r>
              <a:rPr lang="zh-TW" altLang="zh-TW" sz="2800" dirty="0" smtClean="0"/>
              <a:t>（</a:t>
            </a:r>
            <a:r>
              <a:rPr lang="zh-TW" altLang="zh-TW" sz="2800" dirty="0"/>
              <a:t>一）發展性危機</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可預期的，與人們</a:t>
            </a:r>
            <a:r>
              <a:rPr lang="zh-TW" altLang="zh-TW" sz="2800" dirty="0"/>
              <a:t>的</a:t>
            </a:r>
            <a:r>
              <a:rPr lang="zh-TW" altLang="zh-TW" sz="2800" dirty="0" smtClean="0"/>
              <a:t>成長與</a:t>
            </a:r>
            <a:r>
              <a:rPr lang="zh-TW" altLang="zh-TW" sz="2800" dirty="0"/>
              <a:t>社會地位有關。</a:t>
            </a:r>
          </a:p>
          <a:p>
            <a:r>
              <a:rPr lang="zh-TW" altLang="zh-TW" sz="2800" dirty="0"/>
              <a:t>（二）情境式危機</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事先</a:t>
            </a:r>
            <a:r>
              <a:rPr lang="zh-TW" altLang="zh-TW" sz="2800" dirty="0"/>
              <a:t>無法預知的危機狀態</a:t>
            </a:r>
            <a:r>
              <a:rPr lang="zh-TW" altLang="zh-TW" sz="2800" dirty="0" smtClean="0"/>
              <a:t>。如</a:t>
            </a:r>
            <a:r>
              <a:rPr lang="zh-TW" altLang="en-US" sz="2800" dirty="0" smtClean="0"/>
              <a:t>天</a:t>
            </a:r>
            <a:r>
              <a:rPr lang="zh-TW" altLang="zh-TW" sz="2800" dirty="0" smtClean="0"/>
              <a:t>災、公安</a:t>
            </a:r>
            <a:r>
              <a:rPr lang="zh-TW" altLang="zh-TW" sz="2800" dirty="0"/>
              <a:t>意外等。</a:t>
            </a:r>
          </a:p>
          <a:p>
            <a:r>
              <a:rPr lang="zh-TW" altLang="zh-TW" sz="2800" dirty="0"/>
              <a:t>（三）社會文化性危機</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在社會價值觀</a:t>
            </a:r>
            <a:r>
              <a:rPr lang="zh-TW" altLang="zh-TW" sz="2800" dirty="0"/>
              <a:t>、文化的影響下，或因為社會</a:t>
            </a:r>
            <a:r>
              <a:rPr lang="zh-TW" altLang="zh-TW" sz="2800" dirty="0" smtClean="0"/>
              <a:t>結構</a:t>
            </a:r>
            <a:endParaRPr lang="en-US" altLang="zh-TW" sz="2800" dirty="0" smtClean="0"/>
          </a:p>
          <a:p>
            <a:pPr marL="68580" indent="0">
              <a:buNone/>
            </a:pPr>
            <a:r>
              <a:rPr lang="en-US" altLang="zh-TW" sz="2800" dirty="0"/>
              <a:t> </a:t>
            </a:r>
            <a:r>
              <a:rPr lang="en-US" altLang="zh-TW" sz="2800" dirty="0" smtClean="0"/>
              <a:t>         </a:t>
            </a:r>
            <a:r>
              <a:rPr lang="zh-TW" altLang="zh-TW" sz="2800" dirty="0" smtClean="0"/>
              <a:t>因素所引發</a:t>
            </a:r>
            <a:r>
              <a:rPr lang="zh-TW" altLang="zh-TW" sz="2800" dirty="0"/>
              <a:t>的危機事件</a:t>
            </a:r>
            <a:r>
              <a:rPr lang="zh-TW" altLang="zh-TW" sz="2800" dirty="0" smtClean="0"/>
              <a:t>。如職場上外勞與本國勞</a:t>
            </a:r>
            <a:endParaRPr lang="en-US" altLang="zh-TW" sz="2800" dirty="0" smtClean="0"/>
          </a:p>
          <a:p>
            <a:pPr marL="68580" indent="0">
              <a:buNone/>
            </a:pPr>
            <a:r>
              <a:rPr lang="en-US" altLang="zh-TW" sz="2800" dirty="0"/>
              <a:t> </a:t>
            </a:r>
            <a:r>
              <a:rPr lang="en-US" altLang="zh-TW" sz="2800" dirty="0" smtClean="0"/>
              <a:t>         </a:t>
            </a:r>
            <a:r>
              <a:rPr lang="zh-TW" altLang="zh-TW" sz="2800" dirty="0" smtClean="0"/>
              <a:t>工的</a:t>
            </a:r>
            <a:r>
              <a:rPr lang="zh-TW" altLang="zh-TW" sz="2800" dirty="0"/>
              <a:t>衝突。 </a:t>
            </a:r>
            <a:endParaRPr kumimoji="1" lang="zh-TW" altLang="en-US" sz="2800" dirty="0"/>
          </a:p>
        </p:txBody>
      </p:sp>
    </p:spTree>
    <p:extLst>
      <p:ext uri="{BB962C8B-B14F-4D97-AF65-F5344CB8AC3E}">
        <p14:creationId xmlns:p14="http://schemas.microsoft.com/office/powerpoint/2010/main" val="32468013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三、面對危機時的身心反應 </a:t>
            </a:r>
            <a:endParaRPr kumimoji="1" lang="zh-TW" altLang="en-US" dirty="0"/>
          </a:p>
        </p:txBody>
      </p:sp>
      <p:sp>
        <p:nvSpPr>
          <p:cNvPr id="3" name="內容版面配置區 2"/>
          <p:cNvSpPr>
            <a:spLocks noGrp="1"/>
          </p:cNvSpPr>
          <p:nvPr>
            <p:ph idx="1"/>
          </p:nvPr>
        </p:nvSpPr>
        <p:spPr>
          <a:xfrm>
            <a:off x="566982" y="1600201"/>
            <a:ext cx="8140690" cy="3733800"/>
          </a:xfrm>
        </p:spPr>
        <p:txBody>
          <a:bodyPr>
            <a:normAutofit fontScale="92500" lnSpcReduction="10000"/>
          </a:bodyPr>
          <a:lstStyle/>
          <a:p>
            <a:r>
              <a:rPr lang="zh-TW" altLang="zh-TW" sz="2800" dirty="0" smtClean="0"/>
              <a:t>人們在面對</a:t>
            </a:r>
            <a:r>
              <a:rPr lang="zh-TW" altLang="zh-TW" sz="2800" dirty="0"/>
              <a:t>危機時</a:t>
            </a:r>
            <a:r>
              <a:rPr lang="zh-TW" altLang="zh-TW" sz="2800" dirty="0" smtClean="0"/>
              <a:t>，</a:t>
            </a:r>
            <a:endParaRPr lang="en-US" altLang="zh-TW" sz="2800" dirty="0" smtClean="0"/>
          </a:p>
          <a:p>
            <a:pPr marL="68580" indent="0">
              <a:buNone/>
            </a:pPr>
            <a:r>
              <a:rPr lang="en-US" altLang="zh-TW" sz="2800" dirty="0" smtClean="0"/>
              <a:t>1</a:t>
            </a:r>
            <a:r>
              <a:rPr lang="zh-TW" altLang="zh-TW" sz="2800" dirty="0" smtClean="0"/>
              <a:t>、處於認知混亂下</a:t>
            </a:r>
            <a:endParaRPr lang="en-US" altLang="zh-TW" sz="2800" dirty="0" smtClean="0"/>
          </a:p>
          <a:p>
            <a:pPr marL="68580" indent="0">
              <a:buNone/>
            </a:pPr>
            <a:r>
              <a:rPr lang="en-US" altLang="zh-TW" sz="2800" dirty="0" smtClean="0"/>
              <a:t>2</a:t>
            </a:r>
            <a:r>
              <a:rPr lang="zh-TW" altLang="zh-TW" sz="2800" dirty="0" smtClean="0"/>
              <a:t>、導致難以發揮</a:t>
            </a:r>
            <a:r>
              <a:rPr lang="zh-TW" altLang="zh-TW" sz="2800" dirty="0"/>
              <a:t>原有的生活功</a:t>
            </a:r>
            <a:r>
              <a:rPr lang="zh-TW" altLang="zh-TW" sz="2800" dirty="0" smtClean="0"/>
              <a:t>能</a:t>
            </a:r>
            <a:endParaRPr lang="en-US" altLang="zh-TW" sz="2800" dirty="0" smtClean="0"/>
          </a:p>
          <a:p>
            <a:pPr marL="68580" indent="0">
              <a:buNone/>
            </a:pPr>
            <a:r>
              <a:rPr lang="en-US" altLang="zh-TW" sz="2800" dirty="0" smtClean="0"/>
              <a:t>3</a:t>
            </a:r>
            <a:r>
              <a:rPr lang="zh-TW" altLang="zh-TW" sz="2800" dirty="0" smtClean="0"/>
              <a:t>、情感上</a:t>
            </a:r>
            <a:r>
              <a:rPr lang="zh-TW" altLang="en-US" sz="2800" dirty="0" smtClean="0"/>
              <a:t>易</a:t>
            </a:r>
            <a:r>
              <a:rPr lang="zh-TW" altLang="zh-TW" sz="2800" dirty="0" smtClean="0"/>
              <a:t>出現</a:t>
            </a:r>
            <a:r>
              <a:rPr lang="zh-TW" altLang="zh-TW" sz="2800" dirty="0"/>
              <a:t>憂鬱或焦慮的</a:t>
            </a:r>
            <a:r>
              <a:rPr lang="zh-TW" altLang="zh-TW" sz="2800" dirty="0" smtClean="0"/>
              <a:t>情緒</a:t>
            </a:r>
            <a:endParaRPr lang="en-US" altLang="zh-TW" sz="2800" dirty="0" smtClean="0"/>
          </a:p>
          <a:p>
            <a:pPr marL="68580" indent="0">
              <a:buNone/>
            </a:pPr>
            <a:r>
              <a:rPr lang="en-US" altLang="zh-TW" sz="2800" dirty="0" smtClean="0"/>
              <a:t>4</a:t>
            </a:r>
            <a:r>
              <a:rPr lang="zh-TW" altLang="zh-TW" sz="2800" dirty="0"/>
              <a:t>、</a:t>
            </a:r>
            <a:r>
              <a:rPr lang="zh-TW" altLang="zh-TW" sz="2800" dirty="0" smtClean="0"/>
              <a:t>生理上容易</a:t>
            </a:r>
            <a:r>
              <a:rPr lang="zh-TW" altLang="zh-TW" sz="2800" dirty="0"/>
              <a:t>出現不適感，甚至會出現對人產生敵意</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或是退</a:t>
            </a:r>
            <a:r>
              <a:rPr lang="zh-TW" altLang="zh-TW" sz="2800" dirty="0"/>
              <a:t>縮等</a:t>
            </a:r>
            <a:r>
              <a:rPr lang="zh-TW" altLang="zh-TW" sz="2800" dirty="0" smtClean="0"/>
              <a:t>行為</a:t>
            </a:r>
            <a:endParaRPr lang="en-US" altLang="zh-TW" sz="2800" dirty="0" smtClean="0"/>
          </a:p>
          <a:p>
            <a:pPr marL="68580" indent="0">
              <a:buNone/>
            </a:pPr>
            <a:r>
              <a:rPr lang="en-US" altLang="zh-TW" sz="2800" dirty="0" smtClean="0"/>
              <a:t>5</a:t>
            </a:r>
            <a:r>
              <a:rPr lang="zh-TW" altLang="zh-TW" sz="2800" dirty="0" smtClean="0"/>
              <a:t>、嚴</a:t>
            </a:r>
            <a:r>
              <a:rPr lang="zh-TW" altLang="zh-TW" sz="2800" dirty="0"/>
              <a:t>重的還有可能養成酗酒，</a:t>
            </a:r>
            <a:r>
              <a:rPr lang="zh-TW" altLang="zh-TW" sz="2800" dirty="0" smtClean="0"/>
              <a:t>或服用鎮定性藥物習慣</a:t>
            </a:r>
            <a:endParaRPr lang="en-US" altLang="zh-TW" sz="2800" dirty="0" smtClean="0"/>
          </a:p>
          <a:p>
            <a:pPr marL="68580" indent="0">
              <a:buNone/>
            </a:pPr>
            <a:r>
              <a:rPr lang="en-US" altLang="zh-TW" sz="2800" dirty="0" smtClean="0"/>
              <a:t>                                              </a:t>
            </a:r>
            <a:r>
              <a:rPr lang="zh-TW" altLang="zh-TW" sz="2800" dirty="0" smtClean="0"/>
              <a:t>（</a:t>
            </a:r>
            <a:r>
              <a:rPr lang="en-US" altLang="zh-TW" sz="2800" dirty="0" err="1"/>
              <a:t>Caplan</a:t>
            </a:r>
            <a:r>
              <a:rPr lang="en-US" altLang="zh-TW" sz="2800" dirty="0"/>
              <a:t> &amp; </a:t>
            </a:r>
            <a:r>
              <a:rPr lang="en-US" altLang="zh-TW" sz="2800" dirty="0" err="1" smtClean="0"/>
              <a:t>Caplan</a:t>
            </a:r>
            <a:r>
              <a:rPr lang="en-US" altLang="zh-TW" sz="2800" dirty="0" smtClean="0"/>
              <a:t> ,1961</a:t>
            </a:r>
            <a:r>
              <a:rPr lang="zh-TW" altLang="zh-TW" sz="2800" dirty="0" smtClean="0"/>
              <a:t>） </a:t>
            </a:r>
            <a:endParaRPr kumimoji="1" lang="zh-TW" altLang="en-US" sz="2800" dirty="0"/>
          </a:p>
        </p:txBody>
      </p:sp>
    </p:spTree>
    <p:extLst>
      <p:ext uri="{BB962C8B-B14F-4D97-AF65-F5344CB8AC3E}">
        <p14:creationId xmlns:p14="http://schemas.microsoft.com/office/powerpoint/2010/main" val="1939526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三、面對危機時的身心反應 </a:t>
            </a:r>
            <a:endParaRPr kumimoji="1" lang="zh-TW" altLang="en-US" dirty="0"/>
          </a:p>
        </p:txBody>
      </p:sp>
      <p:sp>
        <p:nvSpPr>
          <p:cNvPr id="3" name="內容版面配置區 2"/>
          <p:cNvSpPr>
            <a:spLocks noGrp="1"/>
          </p:cNvSpPr>
          <p:nvPr>
            <p:ph idx="1"/>
          </p:nvPr>
        </p:nvSpPr>
        <p:spPr>
          <a:xfrm>
            <a:off x="464925" y="1600201"/>
            <a:ext cx="8391331" cy="3733800"/>
          </a:xfrm>
        </p:spPr>
        <p:txBody>
          <a:bodyPr>
            <a:noAutofit/>
          </a:bodyPr>
          <a:lstStyle/>
          <a:p>
            <a:r>
              <a:rPr lang="zh-TW" altLang="zh-TW" sz="2800" dirty="0"/>
              <a:t>必須特別注意的是，</a:t>
            </a:r>
            <a:r>
              <a:rPr lang="zh-TW" altLang="zh-TW" sz="2800" dirty="0" smtClean="0"/>
              <a:t>這些反應</a:t>
            </a:r>
            <a:r>
              <a:rPr lang="zh-TW" altLang="zh-TW" sz="2800" dirty="0"/>
              <a:t>並不宜被視為病態的行為反應，而應該被視為是一種面對特殊情境下，個體所產生的一種正常反應（</a:t>
            </a:r>
            <a:r>
              <a:rPr lang="en-US" altLang="zh-TW" sz="2800" dirty="0" err="1"/>
              <a:t>Caplan</a:t>
            </a:r>
            <a:r>
              <a:rPr lang="en-US" altLang="zh-TW" sz="2800" dirty="0"/>
              <a:t> &amp; Poland. 1992</a:t>
            </a:r>
            <a:r>
              <a:rPr lang="zh-TW" altLang="zh-TW" sz="2800" dirty="0" smtClean="0"/>
              <a:t>）</a:t>
            </a:r>
            <a:endParaRPr lang="en-US" altLang="zh-TW" sz="2800" dirty="0" smtClean="0"/>
          </a:p>
          <a:p>
            <a:pPr marL="68580" indent="0">
              <a:buNone/>
            </a:pPr>
            <a:endParaRPr lang="en-US" altLang="zh-TW" sz="2800" dirty="0" smtClean="0"/>
          </a:p>
          <a:p>
            <a:r>
              <a:rPr lang="zh-TW" altLang="zh-TW" sz="2800" dirty="0" smtClean="0"/>
              <a:t>這個概念是危機處</a:t>
            </a:r>
            <a:r>
              <a:rPr lang="zh-TW" altLang="zh-TW" sz="2800" dirty="0"/>
              <a:t>理時的核心概念</a:t>
            </a:r>
            <a:r>
              <a:rPr lang="zh-TW" altLang="zh-TW" sz="2800" dirty="0" smtClean="0"/>
              <a:t>，協</a:t>
            </a:r>
            <a:r>
              <a:rPr lang="zh-TW" altLang="zh-TW" sz="2800" dirty="0"/>
              <a:t>助者必須帶著這樣的理解，來解讀危機下的個體反應，才不至於過度解釋這些正常的創傷反應，造成協助者與當事人間不必要的緊張</a:t>
            </a:r>
            <a:r>
              <a:rPr lang="zh-TW" altLang="zh-TW" sz="2800" dirty="0" smtClean="0"/>
              <a:t>。</a:t>
            </a:r>
            <a:endParaRPr lang="zh-TW" altLang="zh-TW" sz="2800" dirty="0"/>
          </a:p>
        </p:txBody>
      </p:sp>
    </p:spTree>
    <p:extLst>
      <p:ext uri="{BB962C8B-B14F-4D97-AF65-F5344CB8AC3E}">
        <p14:creationId xmlns:p14="http://schemas.microsoft.com/office/powerpoint/2010/main" val="26634243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三、面對危機時的身心反應 </a:t>
            </a:r>
            <a:endParaRPr kumimoji="1" lang="zh-TW" altLang="en-US" dirty="0"/>
          </a:p>
        </p:txBody>
      </p:sp>
      <p:sp>
        <p:nvSpPr>
          <p:cNvPr id="3" name="內容版面配置區 2"/>
          <p:cNvSpPr>
            <a:spLocks noGrp="1"/>
          </p:cNvSpPr>
          <p:nvPr>
            <p:ph idx="1"/>
          </p:nvPr>
        </p:nvSpPr>
        <p:spPr/>
        <p:txBody>
          <a:bodyPr/>
          <a:lstStyle/>
          <a:p>
            <a:pPr marL="68580" indent="0">
              <a:buNone/>
            </a:pPr>
            <a:r>
              <a:rPr lang="zh-TW" altLang="zh-TW" sz="2800" dirty="0"/>
              <a:t>「正常的不適應反應</a:t>
            </a:r>
            <a:r>
              <a:rPr lang="zh-TW" altLang="zh-TW" sz="2800" dirty="0" smtClean="0"/>
              <a:t>」</a:t>
            </a:r>
            <a:endParaRPr lang="en-US" altLang="zh-TW" sz="2800" dirty="0" smtClean="0"/>
          </a:p>
          <a:p>
            <a:r>
              <a:rPr lang="zh-TW" altLang="zh-TW" sz="2800" dirty="0" smtClean="0"/>
              <a:t>事</a:t>
            </a:r>
            <a:r>
              <a:rPr lang="zh-TW" altLang="zh-TW" sz="2800" dirty="0"/>
              <a:t>實上，當大多數人處於相類似的情境下，其實也會經驗到類似的感覺或反應。因此如果形容它們是一種「正常的不適應反應」，也不為過。 </a:t>
            </a:r>
            <a:endParaRPr kumimoji="1" lang="zh-TW" altLang="en-US" sz="2800" dirty="0"/>
          </a:p>
          <a:p>
            <a:endParaRPr kumimoji="1" lang="zh-TW" altLang="en-US" dirty="0"/>
          </a:p>
        </p:txBody>
      </p:sp>
    </p:spTree>
    <p:extLst>
      <p:ext uri="{BB962C8B-B14F-4D97-AF65-F5344CB8AC3E}">
        <p14:creationId xmlns:p14="http://schemas.microsoft.com/office/powerpoint/2010/main" val="32169216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四、經歷危機後的身心影響 </a:t>
            </a:r>
            <a:endParaRPr kumimoji="1" lang="zh-TW" altLang="en-US" dirty="0"/>
          </a:p>
        </p:txBody>
      </p:sp>
      <p:sp>
        <p:nvSpPr>
          <p:cNvPr id="3" name="內容版面配置區 2"/>
          <p:cNvSpPr>
            <a:spLocks noGrp="1"/>
          </p:cNvSpPr>
          <p:nvPr>
            <p:ph idx="1"/>
          </p:nvPr>
        </p:nvSpPr>
        <p:spPr>
          <a:xfrm>
            <a:off x="317510" y="1600201"/>
            <a:ext cx="8618124" cy="3733800"/>
          </a:xfrm>
        </p:spPr>
        <p:txBody>
          <a:bodyPr>
            <a:noAutofit/>
          </a:bodyPr>
          <a:lstStyle/>
          <a:p>
            <a:r>
              <a:rPr lang="zh-TW" altLang="zh-TW" sz="2800" dirty="0" smtClean="0"/>
              <a:t>人們處於</a:t>
            </a:r>
            <a:r>
              <a:rPr lang="zh-TW" altLang="zh-TW" sz="2800" dirty="0"/>
              <a:t>危機的狀態分為四個階段：</a:t>
            </a:r>
            <a:r>
              <a:rPr lang="en-US" altLang="zh-TW" sz="2800" dirty="0"/>
              <a:t>1</a:t>
            </a:r>
            <a:r>
              <a:rPr lang="zh-TW" altLang="zh-TW" sz="2800" dirty="0"/>
              <a:t>、緊張誘發期；</a:t>
            </a:r>
            <a:r>
              <a:rPr lang="en-US" altLang="zh-TW" sz="2800" dirty="0"/>
              <a:t>2</a:t>
            </a:r>
            <a:r>
              <a:rPr lang="zh-TW" altLang="zh-TW" sz="2800" dirty="0"/>
              <a:t>、緊張高漲期；</a:t>
            </a:r>
            <a:r>
              <a:rPr lang="en-US" altLang="zh-TW" sz="2800" dirty="0"/>
              <a:t>3</a:t>
            </a:r>
            <a:r>
              <a:rPr lang="zh-TW" altLang="zh-TW" sz="2800" dirty="0"/>
              <a:t>、憂鬱期；</a:t>
            </a:r>
            <a:r>
              <a:rPr lang="en-US" altLang="zh-TW" sz="2800" dirty="0"/>
              <a:t>4</a:t>
            </a:r>
            <a:r>
              <a:rPr lang="zh-TW" altLang="zh-TW" sz="2800" dirty="0"/>
              <a:t>、結果期</a:t>
            </a:r>
            <a:r>
              <a:rPr lang="zh-TW" altLang="zh-TW" sz="2800" dirty="0" smtClean="0"/>
              <a:t>。</a:t>
            </a:r>
            <a:r>
              <a:rPr lang="zh-TW" altLang="zh-TW" dirty="0"/>
              <a:t>（</a:t>
            </a:r>
            <a:r>
              <a:rPr lang="en-US" altLang="zh-TW" dirty="0" smtClean="0"/>
              <a:t>Caplan,1964</a:t>
            </a:r>
            <a:r>
              <a:rPr lang="zh-TW" altLang="zh-TW" dirty="0"/>
              <a:t>）</a:t>
            </a:r>
          </a:p>
          <a:p>
            <a:r>
              <a:rPr lang="zh-TW" altLang="en-US" sz="2800" dirty="0" smtClean="0"/>
              <a:t>能否</a:t>
            </a:r>
            <a:r>
              <a:rPr lang="zh-TW" altLang="zh-TW" sz="2800" dirty="0" smtClean="0"/>
              <a:t>「</a:t>
            </a:r>
            <a:r>
              <a:rPr lang="zh-TW" altLang="en-US" sz="2800" dirty="0" smtClean="0"/>
              <a:t>適</a:t>
            </a:r>
            <a:r>
              <a:rPr lang="zh-TW" altLang="zh-TW" sz="2800" dirty="0" smtClean="0"/>
              <a:t>時、適當</a:t>
            </a:r>
            <a:r>
              <a:rPr lang="zh-TW" altLang="zh-TW" sz="2800" dirty="0"/>
              <a:t>的資源或有效</a:t>
            </a:r>
            <a:r>
              <a:rPr lang="zh-TW" altLang="zh-TW" sz="2800" dirty="0" smtClean="0"/>
              <a:t>的因應機制」</a:t>
            </a:r>
            <a:endParaRPr lang="en-US" altLang="zh-TW" sz="2800" dirty="0" smtClean="0"/>
          </a:p>
          <a:p>
            <a:pPr marL="68580" indent="0">
              <a:buNone/>
            </a:pPr>
            <a:r>
              <a:rPr lang="en-US" altLang="zh-TW" sz="2800" dirty="0"/>
              <a:t> </a:t>
            </a:r>
            <a:r>
              <a:rPr lang="en-US" altLang="zh-TW" sz="2800" dirty="0" smtClean="0"/>
              <a:t>  </a:t>
            </a:r>
            <a:r>
              <a:rPr lang="zh-TW" altLang="zh-TW" sz="2800" dirty="0" smtClean="0"/>
              <a:t>→</a:t>
            </a:r>
            <a:r>
              <a:rPr lang="zh-TW" altLang="en-US" sz="2800" dirty="0" smtClean="0"/>
              <a:t>問題解決</a:t>
            </a:r>
            <a:r>
              <a:rPr lang="zh-TW" altLang="zh-TW" sz="2800" dirty="0"/>
              <a:t>、</a:t>
            </a:r>
            <a:r>
              <a:rPr lang="zh-TW" altLang="en-US" sz="2800" dirty="0" smtClean="0"/>
              <a:t>解除當下危機</a:t>
            </a:r>
            <a:endParaRPr lang="en-US" altLang="zh-TW" sz="2800" dirty="0" smtClean="0"/>
          </a:p>
          <a:p>
            <a:pPr marL="68580" indent="0">
              <a:buNone/>
            </a:pPr>
            <a:r>
              <a:rPr lang="en-US" altLang="zh-TW" sz="2800" dirty="0"/>
              <a:t> </a:t>
            </a:r>
            <a:r>
              <a:rPr lang="en-US" altLang="zh-TW" sz="2800" dirty="0" smtClean="0"/>
              <a:t>  </a:t>
            </a:r>
            <a:r>
              <a:rPr lang="zh-TW" altLang="zh-TW" sz="2800" dirty="0" smtClean="0"/>
              <a:t>→干擾當事</a:t>
            </a:r>
            <a:r>
              <a:rPr lang="zh-TW" altLang="zh-TW" sz="2800" dirty="0"/>
              <a:t>人的</a:t>
            </a:r>
            <a:r>
              <a:rPr lang="zh-TW" altLang="zh-TW" sz="2800" dirty="0" smtClean="0"/>
              <a:t>情緒</a:t>
            </a:r>
            <a:r>
              <a:rPr lang="zh-TW" altLang="zh-TW" sz="2800" dirty="0"/>
              <a:t>、</a:t>
            </a:r>
            <a:r>
              <a:rPr lang="zh-TW" altLang="zh-TW" sz="2800" dirty="0" smtClean="0"/>
              <a:t>生活</a:t>
            </a:r>
            <a:r>
              <a:rPr lang="zh-TW" altLang="zh-TW" sz="2800" dirty="0"/>
              <a:t>功</a:t>
            </a:r>
            <a:r>
              <a:rPr lang="zh-TW" altLang="zh-TW" sz="2800" dirty="0" smtClean="0"/>
              <a:t>能、危害生命的行為</a:t>
            </a:r>
            <a:r>
              <a:rPr lang="zh-TW" altLang="zh-TW" sz="2800" dirty="0"/>
              <a:t>。</a:t>
            </a:r>
          </a:p>
          <a:p>
            <a:r>
              <a:rPr lang="zh-TW" altLang="zh-TW" sz="2800" dirty="0" smtClean="0"/>
              <a:t>這些危機反應固然需要被關注</a:t>
            </a:r>
            <a:r>
              <a:rPr lang="zh-TW" altLang="zh-TW" sz="2800" dirty="0"/>
              <a:t>，但需注意這些反應仍然是屬於正常的反應。 </a:t>
            </a:r>
            <a:endParaRPr kumimoji="1" lang="zh-TW" altLang="en-US" sz="2800" dirty="0"/>
          </a:p>
        </p:txBody>
      </p:sp>
    </p:spTree>
    <p:extLst>
      <p:ext uri="{BB962C8B-B14F-4D97-AF65-F5344CB8AC3E}">
        <p14:creationId xmlns:p14="http://schemas.microsoft.com/office/powerpoint/2010/main" val="7994716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五、危機處理的基本概念 </a:t>
            </a:r>
            <a:endParaRPr kumimoji="1" lang="zh-TW" altLang="en-US" dirty="0"/>
          </a:p>
        </p:txBody>
      </p:sp>
      <p:sp>
        <p:nvSpPr>
          <p:cNvPr id="3" name="內容版面配置區 2"/>
          <p:cNvSpPr>
            <a:spLocks noGrp="1"/>
          </p:cNvSpPr>
          <p:nvPr>
            <p:ph idx="1"/>
          </p:nvPr>
        </p:nvSpPr>
        <p:spPr/>
        <p:txBody>
          <a:bodyPr>
            <a:normAutofit/>
          </a:bodyPr>
          <a:lstStyle/>
          <a:p>
            <a:r>
              <a:rPr lang="zh-TW" altLang="zh-TW" sz="2800" dirty="0" smtClean="0"/>
              <a:t>一組能對</a:t>
            </a:r>
            <a:r>
              <a:rPr lang="zh-TW" altLang="zh-TW" sz="2800" dirty="0"/>
              <a:t>個人、家庭或組織在面對危機時，減緩其負面影響的策略流程</a:t>
            </a:r>
            <a:r>
              <a:rPr lang="zh-TW" altLang="zh-TW" sz="2800" dirty="0" smtClean="0"/>
              <a:t>。</a:t>
            </a:r>
            <a:endParaRPr lang="en-US" altLang="zh-TW" sz="2800" dirty="0" smtClean="0"/>
          </a:p>
          <a:p>
            <a:r>
              <a:rPr lang="zh-TW" altLang="zh-TW" sz="2800" dirty="0" smtClean="0"/>
              <a:t>一般而言可以分為</a:t>
            </a:r>
            <a:r>
              <a:rPr lang="zh-TW" altLang="zh-TW" sz="2800" dirty="0"/>
              <a:t>五個階段</a:t>
            </a:r>
            <a:r>
              <a:rPr lang="zh-TW" altLang="zh-TW" sz="2800" dirty="0" smtClean="0"/>
              <a:t>進行：</a:t>
            </a:r>
            <a:endParaRPr lang="en-US" altLang="zh-TW" sz="2800" dirty="0" smtClean="0"/>
          </a:p>
          <a:p>
            <a:pPr marL="68580" indent="0">
              <a:buNone/>
            </a:pPr>
            <a:r>
              <a:rPr lang="en-US" altLang="zh-TW" sz="2800" dirty="0"/>
              <a:t> </a:t>
            </a:r>
            <a:r>
              <a:rPr lang="zh-TW" altLang="zh-TW" sz="2800" dirty="0" smtClean="0"/>
              <a:t>（</a:t>
            </a:r>
            <a:r>
              <a:rPr lang="zh-TW" altLang="en-US" sz="2800" dirty="0" smtClean="0"/>
              <a:t>一</a:t>
            </a:r>
            <a:r>
              <a:rPr lang="zh-TW" altLang="zh-TW" sz="2800" dirty="0" smtClean="0"/>
              <a:t>）心理上的接觸</a:t>
            </a:r>
            <a:r>
              <a:rPr lang="en-US" altLang="zh-TW" sz="2800" dirty="0" smtClean="0"/>
              <a:t>     </a:t>
            </a:r>
            <a:r>
              <a:rPr lang="zh-TW" altLang="zh-TW" sz="2800" dirty="0" smtClean="0"/>
              <a:t>（</a:t>
            </a:r>
            <a:r>
              <a:rPr lang="zh-TW" altLang="en-US" sz="2800" dirty="0" smtClean="0"/>
              <a:t>二</a:t>
            </a:r>
            <a:r>
              <a:rPr lang="zh-TW" altLang="zh-TW" sz="2800" dirty="0" smtClean="0"/>
              <a:t>）探</a:t>
            </a:r>
            <a:r>
              <a:rPr lang="zh-TW" altLang="zh-TW" sz="2800" dirty="0"/>
              <a:t>尋問題</a:t>
            </a:r>
            <a:r>
              <a:rPr lang="zh-TW" altLang="zh-TW" sz="2800" dirty="0" smtClean="0"/>
              <a:t>所在</a:t>
            </a:r>
            <a:endParaRPr lang="en-US" altLang="zh-TW" sz="2800" dirty="0" smtClean="0"/>
          </a:p>
          <a:p>
            <a:pPr marL="68580" indent="0">
              <a:buNone/>
            </a:pPr>
            <a:r>
              <a:rPr lang="en-US" altLang="zh-TW" sz="2800" dirty="0"/>
              <a:t> </a:t>
            </a:r>
            <a:r>
              <a:rPr lang="zh-TW" altLang="zh-TW" sz="2800" dirty="0" smtClean="0"/>
              <a:t>（</a:t>
            </a:r>
            <a:r>
              <a:rPr lang="zh-TW" altLang="en-US" sz="2800" dirty="0" smtClean="0"/>
              <a:t>三</a:t>
            </a:r>
            <a:r>
              <a:rPr lang="zh-TW" altLang="zh-TW" sz="2800" dirty="0" smtClean="0"/>
              <a:t>）確認可行之道</a:t>
            </a:r>
            <a:r>
              <a:rPr lang="en-US" altLang="zh-TW" sz="2800" dirty="0" smtClean="0"/>
              <a:t>     </a:t>
            </a:r>
            <a:r>
              <a:rPr lang="zh-TW" altLang="zh-TW" sz="2800" dirty="0" smtClean="0"/>
              <a:t>（</a:t>
            </a:r>
            <a:r>
              <a:rPr lang="zh-TW" altLang="en-US" sz="2800" dirty="0" smtClean="0"/>
              <a:t>四</a:t>
            </a:r>
            <a:r>
              <a:rPr lang="zh-TW" altLang="zh-TW" sz="2800" dirty="0" smtClean="0"/>
              <a:t>）採取具體作為</a:t>
            </a:r>
            <a:endParaRPr lang="en-US" altLang="zh-TW" sz="2800" dirty="0" smtClean="0"/>
          </a:p>
          <a:p>
            <a:pPr marL="68580" indent="0">
              <a:buNone/>
            </a:pPr>
            <a:r>
              <a:rPr lang="en-US" altLang="zh-TW" sz="2800" dirty="0"/>
              <a:t> </a:t>
            </a:r>
            <a:r>
              <a:rPr lang="zh-TW" altLang="zh-TW" sz="2800" dirty="0" smtClean="0"/>
              <a:t>（</a:t>
            </a:r>
            <a:r>
              <a:rPr lang="zh-TW" altLang="en-US" sz="2800" dirty="0" smtClean="0"/>
              <a:t>五</a:t>
            </a:r>
            <a:r>
              <a:rPr lang="zh-TW" altLang="zh-TW" sz="2800" dirty="0" smtClean="0"/>
              <a:t>）事後追蹤</a:t>
            </a:r>
            <a:endParaRPr lang="zh-TW" altLang="zh-TW" sz="2800" dirty="0"/>
          </a:p>
        </p:txBody>
      </p:sp>
    </p:spTree>
    <p:extLst>
      <p:ext uri="{BB962C8B-B14F-4D97-AF65-F5344CB8AC3E}">
        <p14:creationId xmlns:p14="http://schemas.microsoft.com/office/powerpoint/2010/main" val="601854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壹</a:t>
            </a:r>
            <a:r>
              <a:rPr lang="zh-TW" altLang="zh-TW" b="1" dirty="0"/>
              <a:t>、職場壓力管理的重要性</a:t>
            </a:r>
            <a:r>
              <a:rPr lang="en-US" altLang="zh-TW" b="1" dirty="0"/>
              <a:t/>
            </a:r>
            <a:br>
              <a:rPr lang="en-US" altLang="zh-TW" b="1" dirty="0"/>
            </a:br>
            <a:endParaRPr kumimoji="1" lang="zh-TW" altLang="en-US" dirty="0"/>
          </a:p>
        </p:txBody>
      </p:sp>
      <p:sp>
        <p:nvSpPr>
          <p:cNvPr id="3" name="內容版面配置區 2"/>
          <p:cNvSpPr>
            <a:spLocks noGrp="1"/>
          </p:cNvSpPr>
          <p:nvPr>
            <p:ph idx="1"/>
          </p:nvPr>
        </p:nvSpPr>
        <p:spPr/>
        <p:txBody>
          <a:bodyPr>
            <a:normAutofit/>
          </a:bodyPr>
          <a:lstStyle/>
          <a:p>
            <a:r>
              <a:rPr lang="zh-TW" altLang="zh-TW" sz="3200" dirty="0"/>
              <a:t>一</a:t>
            </a:r>
            <a:r>
              <a:rPr lang="zh-TW" altLang="zh-TW" sz="3200" dirty="0" smtClean="0"/>
              <a:t>、</a:t>
            </a:r>
            <a:r>
              <a:rPr lang="en-US" altLang="zh-TW" sz="3200" dirty="0" smtClean="0"/>
              <a:t>2006</a:t>
            </a:r>
            <a:r>
              <a:rPr lang="zh-TW" altLang="zh-TW" sz="3200" dirty="0" smtClean="0"/>
              <a:t>的「</a:t>
            </a:r>
            <a:r>
              <a:rPr lang="zh-TW" altLang="zh-TW" sz="3200" dirty="0"/>
              <a:t>職場健康指數大調查</a:t>
            </a:r>
            <a:r>
              <a:rPr lang="zh-TW" altLang="zh-TW" sz="3200" dirty="0" smtClean="0"/>
              <a:t>」</a:t>
            </a:r>
            <a:r>
              <a:rPr lang="zh-TW" altLang="en-US" sz="3200" dirty="0" smtClean="0"/>
              <a:t>結果</a:t>
            </a:r>
            <a:endParaRPr lang="en-US" altLang="zh-TW" sz="3200" dirty="0" smtClean="0"/>
          </a:p>
          <a:p>
            <a:r>
              <a:rPr lang="zh-TW" altLang="zh-TW" sz="3200" dirty="0"/>
              <a:t>二、</a:t>
            </a:r>
            <a:r>
              <a:rPr lang="zh-TW" altLang="zh-TW" sz="3200" dirty="0" smtClean="0"/>
              <a:t>常見的職場壓力來源</a:t>
            </a:r>
            <a:endParaRPr lang="en-US" altLang="zh-TW" sz="3200" dirty="0" smtClean="0"/>
          </a:p>
          <a:p>
            <a:r>
              <a:rPr lang="zh-TW" altLang="zh-TW" sz="3200" dirty="0"/>
              <a:t>三、工作壓力源因素</a:t>
            </a:r>
          </a:p>
          <a:p>
            <a:r>
              <a:rPr lang="zh-TW" altLang="zh-TW" sz="3200" dirty="0"/>
              <a:t>四、職場壓力管理方案的成功關鍵因素 </a:t>
            </a:r>
            <a:endParaRPr lang="en-US" altLang="zh-TW" sz="3200" dirty="0" smtClean="0"/>
          </a:p>
          <a:p>
            <a:endParaRPr kumimoji="1" lang="zh-TW" altLang="en-US" sz="3200" dirty="0"/>
          </a:p>
        </p:txBody>
      </p:sp>
    </p:spTree>
    <p:extLst>
      <p:ext uri="{BB962C8B-B14F-4D97-AF65-F5344CB8AC3E}">
        <p14:creationId xmlns:p14="http://schemas.microsoft.com/office/powerpoint/2010/main" val="29405377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五、危機處理的基本概念 </a:t>
            </a:r>
            <a:endParaRPr kumimoji="1" lang="zh-TW" altLang="en-US" dirty="0"/>
          </a:p>
        </p:txBody>
      </p:sp>
      <p:sp>
        <p:nvSpPr>
          <p:cNvPr id="3" name="內容版面配置區 2"/>
          <p:cNvSpPr>
            <a:spLocks noGrp="1"/>
          </p:cNvSpPr>
          <p:nvPr>
            <p:ph idx="1"/>
          </p:nvPr>
        </p:nvSpPr>
        <p:spPr>
          <a:xfrm>
            <a:off x="685799" y="1600201"/>
            <a:ext cx="8102419" cy="3733800"/>
          </a:xfrm>
        </p:spPr>
        <p:txBody>
          <a:bodyPr>
            <a:normAutofit fontScale="92500" lnSpcReduction="10000"/>
          </a:bodyPr>
          <a:lstStyle/>
          <a:p>
            <a:pPr marL="68580" indent="0">
              <a:buNone/>
            </a:pPr>
            <a:r>
              <a:rPr lang="zh-TW" altLang="zh-TW" sz="2800" dirty="0"/>
              <a:t>核心目標</a:t>
            </a:r>
            <a:r>
              <a:rPr lang="zh-TW" altLang="zh-TW" sz="2800" dirty="0" smtClean="0"/>
              <a:t>：</a:t>
            </a:r>
            <a:endParaRPr lang="en-US" altLang="zh-TW" sz="2800" dirty="0" smtClean="0"/>
          </a:p>
          <a:p>
            <a:r>
              <a:rPr lang="zh-TW" altLang="zh-TW" sz="2800" dirty="0"/>
              <a:t>（</a:t>
            </a:r>
            <a:r>
              <a:rPr lang="zh-TW" altLang="en-US" sz="2800" dirty="0"/>
              <a:t>一</a:t>
            </a:r>
            <a:r>
              <a:rPr lang="zh-TW" altLang="zh-TW" sz="2800" dirty="0"/>
              <a:t>）</a:t>
            </a:r>
            <a:r>
              <a:rPr lang="zh-TW" altLang="zh-TW" sz="2800" dirty="0" smtClean="0"/>
              <a:t>協助面對災變</a:t>
            </a:r>
            <a:r>
              <a:rPr lang="zh-TW" altLang="zh-TW" sz="2800" dirty="0"/>
              <a:t>的個人或團體，</a:t>
            </a:r>
            <a:r>
              <a:rPr lang="zh-TW" altLang="zh-TW" sz="2800" dirty="0" smtClean="0"/>
              <a:t>可以充分地運用</a:t>
            </a:r>
            <a:endParaRPr lang="en-US" altLang="zh-TW" sz="2800" dirty="0" smtClean="0"/>
          </a:p>
          <a:p>
            <a:pPr marL="68580" indent="0">
              <a:buNone/>
            </a:pPr>
            <a:r>
              <a:rPr lang="en-US" altLang="zh-TW" sz="2800" dirty="0"/>
              <a:t> </a:t>
            </a:r>
            <a:r>
              <a:rPr lang="en-US" altLang="zh-TW" sz="2800" dirty="0" smtClean="0"/>
              <a:t>             </a:t>
            </a:r>
            <a:r>
              <a:rPr lang="zh-TW" altLang="zh-TW" sz="2800" dirty="0" smtClean="0"/>
              <a:t>自身能力與</a:t>
            </a:r>
            <a:r>
              <a:rPr lang="zh-TW" altLang="zh-TW" sz="2800" dirty="0"/>
              <a:t>環境資源，</a:t>
            </a:r>
            <a:r>
              <a:rPr lang="zh-TW" altLang="zh-TW" sz="2800" dirty="0" smtClean="0"/>
              <a:t>克服因危機而引發</a:t>
            </a:r>
            <a:r>
              <a:rPr lang="zh-TW" altLang="zh-TW" sz="2800" dirty="0"/>
              <a:t>的</a:t>
            </a:r>
            <a:r>
              <a:rPr lang="zh-TW" altLang="zh-TW" sz="2800" dirty="0" smtClean="0"/>
              <a:t>情</a:t>
            </a:r>
            <a:endParaRPr lang="en-US" altLang="zh-TW" sz="2800" dirty="0" smtClean="0"/>
          </a:p>
          <a:p>
            <a:pPr marL="68580" indent="0">
              <a:buNone/>
            </a:pPr>
            <a:r>
              <a:rPr lang="en-US" altLang="zh-TW" sz="2800" dirty="0"/>
              <a:t> </a:t>
            </a:r>
            <a:r>
              <a:rPr lang="en-US" altLang="zh-TW" sz="2800" dirty="0" smtClean="0"/>
              <a:t>             </a:t>
            </a:r>
            <a:r>
              <a:rPr lang="zh-TW" altLang="zh-TW" sz="2800" dirty="0" smtClean="0"/>
              <a:t>緒崩解或混亂反應，</a:t>
            </a:r>
            <a:endParaRPr lang="en-US" altLang="zh-TW" sz="2800" dirty="0" smtClean="0"/>
          </a:p>
          <a:p>
            <a:r>
              <a:rPr lang="zh-TW" altLang="zh-TW" sz="2800" dirty="0" smtClean="0"/>
              <a:t>（</a:t>
            </a:r>
            <a:r>
              <a:rPr lang="zh-TW" altLang="en-US" sz="2800" dirty="0" smtClean="0"/>
              <a:t>二</a:t>
            </a:r>
            <a:r>
              <a:rPr lang="zh-TW" altLang="zh-TW" sz="2800" dirty="0" smtClean="0"/>
              <a:t>）同時對於已產生之</a:t>
            </a:r>
            <a:r>
              <a:rPr lang="zh-TW" altLang="zh-TW" sz="2800" dirty="0"/>
              <a:t>喪失功能的急性症狀</a:t>
            </a:r>
            <a:r>
              <a:rPr lang="zh-TW" altLang="zh-TW" sz="2800" dirty="0" smtClean="0"/>
              <a:t>，能夠</a:t>
            </a:r>
            <a:endParaRPr lang="en-US" altLang="zh-TW" sz="2800" dirty="0" smtClean="0"/>
          </a:p>
          <a:p>
            <a:pPr marL="68580" indent="0">
              <a:buNone/>
            </a:pPr>
            <a:r>
              <a:rPr lang="en-US" altLang="zh-TW" sz="2800" dirty="0"/>
              <a:t> </a:t>
            </a:r>
            <a:r>
              <a:rPr lang="en-US" altLang="zh-TW" sz="2800" dirty="0" smtClean="0"/>
              <a:t>             </a:t>
            </a:r>
            <a:r>
              <a:rPr lang="zh-TW" altLang="zh-TW" sz="2800" dirty="0" smtClean="0"/>
              <a:t>予以處</a:t>
            </a:r>
            <a:r>
              <a:rPr lang="zh-TW" altLang="zh-TW" sz="2800" dirty="0"/>
              <a:t>理，或提供緊急照護措施，</a:t>
            </a:r>
            <a:r>
              <a:rPr lang="zh-TW" altLang="zh-TW" sz="2800" dirty="0" smtClean="0"/>
              <a:t>以協</a:t>
            </a:r>
            <a:r>
              <a:rPr lang="zh-TW" altLang="zh-TW" sz="2800" dirty="0"/>
              <a:t>助個人</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團體</a:t>
            </a:r>
            <a:r>
              <a:rPr lang="zh-TW" altLang="zh-TW" sz="2800" dirty="0"/>
              <a:t>能再度恢復原有之功能</a:t>
            </a:r>
            <a:r>
              <a:rPr lang="zh-TW" altLang="zh-TW" sz="2800" dirty="0" smtClean="0"/>
              <a:t>，</a:t>
            </a:r>
            <a:endParaRPr lang="en-US" altLang="zh-TW" sz="2800" dirty="0" smtClean="0"/>
          </a:p>
          <a:p>
            <a:r>
              <a:rPr lang="zh-TW" altLang="zh-TW" sz="2800" dirty="0" smtClean="0"/>
              <a:t>（</a:t>
            </a:r>
            <a:r>
              <a:rPr lang="zh-TW" altLang="en-US" sz="2800" dirty="0" smtClean="0"/>
              <a:t>三</a:t>
            </a:r>
            <a:r>
              <a:rPr lang="zh-TW" altLang="zh-TW" sz="2800" dirty="0" smtClean="0"/>
              <a:t>）最後走出災變</a:t>
            </a:r>
            <a:r>
              <a:rPr lang="zh-TW" altLang="zh-TW" sz="2800" dirty="0"/>
              <a:t>的影響。 </a:t>
            </a:r>
            <a:endParaRPr kumimoji="1" lang="zh-TW" altLang="en-US" sz="2800" dirty="0"/>
          </a:p>
          <a:p>
            <a:endParaRPr kumimoji="1" lang="zh-TW" altLang="en-US" dirty="0"/>
          </a:p>
        </p:txBody>
      </p:sp>
    </p:spTree>
    <p:extLst>
      <p:ext uri="{BB962C8B-B14F-4D97-AF65-F5344CB8AC3E}">
        <p14:creationId xmlns:p14="http://schemas.microsoft.com/office/powerpoint/2010/main" val="38254155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伍、職場自殺防治</a:t>
            </a:r>
            <a:r>
              <a:rPr lang="zh-TW" altLang="zh-TW" dirty="0"/>
              <a:t> </a:t>
            </a:r>
            <a:endParaRPr kumimoji="1" lang="zh-TW" altLang="en-US" dirty="0"/>
          </a:p>
        </p:txBody>
      </p:sp>
      <p:sp>
        <p:nvSpPr>
          <p:cNvPr id="3" name="內容版面配置區 2"/>
          <p:cNvSpPr>
            <a:spLocks noGrp="1"/>
          </p:cNvSpPr>
          <p:nvPr>
            <p:ph idx="1"/>
          </p:nvPr>
        </p:nvSpPr>
        <p:spPr/>
        <p:txBody>
          <a:bodyPr>
            <a:normAutofit/>
          </a:bodyPr>
          <a:lstStyle/>
          <a:p>
            <a:r>
              <a:rPr lang="zh-TW" altLang="zh-TW" sz="2800" dirty="0"/>
              <a:t>一、工作壓</a:t>
            </a:r>
            <a:r>
              <a:rPr lang="zh-TW" altLang="zh-TW" sz="2800" dirty="0" smtClean="0"/>
              <a:t>力的來源</a:t>
            </a:r>
            <a:endParaRPr lang="en-US" altLang="zh-TW" sz="2800" dirty="0" smtClean="0"/>
          </a:p>
          <a:p>
            <a:r>
              <a:rPr lang="zh-TW" altLang="zh-TW" sz="2800" dirty="0"/>
              <a:t>二、在職場中員工出現自殘現象常見的原因 </a:t>
            </a:r>
            <a:endParaRPr lang="en-US" altLang="zh-TW" sz="2800" dirty="0" smtClean="0"/>
          </a:p>
          <a:p>
            <a:r>
              <a:rPr lang="zh-TW" altLang="zh-TW" sz="2800" dirty="0"/>
              <a:t>三、企業可以做些什麼來面對、</a:t>
            </a:r>
            <a:r>
              <a:rPr lang="zh-TW" altLang="zh-TW" sz="2800" dirty="0" smtClean="0"/>
              <a:t>預防？ </a:t>
            </a:r>
            <a:endParaRPr lang="en-US" altLang="zh-TW" sz="2800" dirty="0" smtClean="0"/>
          </a:p>
          <a:p>
            <a:r>
              <a:rPr lang="zh-TW" altLang="zh-TW" sz="2800" dirty="0"/>
              <a:t>四、哪些人最容易產生輕生念頭 </a:t>
            </a:r>
            <a:endParaRPr lang="en-US" altLang="zh-TW" sz="2800" dirty="0" smtClean="0"/>
          </a:p>
          <a:p>
            <a:r>
              <a:rPr lang="zh-TW" altLang="zh-TW" sz="2800" dirty="0"/>
              <a:t>五、自殺防治的基本概念 </a:t>
            </a:r>
            <a:endParaRPr kumimoji="1" lang="zh-TW" altLang="en-US" sz="2800" dirty="0"/>
          </a:p>
        </p:txBody>
      </p:sp>
    </p:spTree>
    <p:extLst>
      <p:ext uri="{BB962C8B-B14F-4D97-AF65-F5344CB8AC3E}">
        <p14:creationId xmlns:p14="http://schemas.microsoft.com/office/powerpoint/2010/main" val="30446725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一、工作壓</a:t>
            </a:r>
            <a:r>
              <a:rPr lang="zh-TW" altLang="zh-TW" dirty="0" smtClean="0"/>
              <a:t>力的來源</a:t>
            </a:r>
            <a:endParaRPr kumimoji="1" lang="zh-TW" altLang="en-US" dirty="0"/>
          </a:p>
        </p:txBody>
      </p:sp>
      <p:sp>
        <p:nvSpPr>
          <p:cNvPr id="3" name="內容版面配置區 2"/>
          <p:cNvSpPr>
            <a:spLocks noGrp="1"/>
          </p:cNvSpPr>
          <p:nvPr>
            <p:ph idx="1"/>
          </p:nvPr>
        </p:nvSpPr>
        <p:spPr>
          <a:xfrm>
            <a:off x="317510" y="1600201"/>
            <a:ext cx="8572766" cy="3733800"/>
          </a:xfrm>
        </p:spPr>
        <p:txBody>
          <a:bodyPr>
            <a:noAutofit/>
          </a:bodyPr>
          <a:lstStyle/>
          <a:p>
            <a:r>
              <a:rPr lang="zh-TW" altLang="zh-TW" sz="2800" dirty="0"/>
              <a:t>（一）組織內</a:t>
            </a:r>
            <a:r>
              <a:rPr lang="zh-TW" altLang="zh-TW" sz="2800" dirty="0" smtClean="0"/>
              <a:t>：組織</a:t>
            </a:r>
            <a:r>
              <a:rPr lang="zh-TW" altLang="zh-TW" sz="2800" dirty="0"/>
              <a:t>管理、職場人際關係、</a:t>
            </a:r>
            <a:r>
              <a:rPr lang="zh-TW" altLang="zh-TW" sz="2800" dirty="0" smtClean="0"/>
              <a:t>環境</a:t>
            </a:r>
            <a:r>
              <a:rPr lang="zh-TW" altLang="zh-TW" sz="2800" dirty="0"/>
              <a:t>因子</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a:t>工作性質。</a:t>
            </a:r>
          </a:p>
          <a:p>
            <a:pPr marL="68580" indent="0">
              <a:buNone/>
            </a:pPr>
            <a:r>
              <a:rPr lang="en-US" altLang="zh-TW" sz="2800" dirty="0" smtClean="0"/>
              <a:t>    </a:t>
            </a:r>
            <a:r>
              <a:rPr lang="zh-TW" altLang="zh-TW" sz="2800" dirty="0" smtClean="0"/>
              <a:t>（</a:t>
            </a:r>
            <a:r>
              <a:rPr lang="zh-TW" altLang="zh-TW" sz="2800" dirty="0"/>
              <a:t>二）組織外</a:t>
            </a:r>
            <a:r>
              <a:rPr lang="zh-TW" altLang="zh-TW" sz="2800" dirty="0" smtClean="0"/>
              <a:t>：世界局勢</a:t>
            </a:r>
            <a:r>
              <a:rPr lang="zh-TW" altLang="zh-TW" sz="2800" dirty="0"/>
              <a:t>趨勢、產業變遷、</a:t>
            </a:r>
            <a:r>
              <a:rPr lang="zh-TW" altLang="zh-TW" sz="2800" dirty="0" smtClean="0"/>
              <a:t>經濟景</a:t>
            </a:r>
            <a:endParaRPr lang="en-US" altLang="zh-TW" sz="2800" dirty="0" smtClean="0"/>
          </a:p>
          <a:p>
            <a:pPr marL="68580" indent="0">
              <a:buNone/>
            </a:pPr>
            <a:r>
              <a:rPr lang="en-US" altLang="zh-TW" sz="2800" dirty="0"/>
              <a:t> </a:t>
            </a:r>
            <a:r>
              <a:rPr lang="en-US" altLang="zh-TW" sz="2800" dirty="0" smtClean="0"/>
              <a:t>                            </a:t>
            </a:r>
            <a:r>
              <a:rPr lang="zh-TW" altLang="zh-TW" sz="2800" dirty="0" smtClean="0"/>
              <a:t>氣</a:t>
            </a:r>
            <a:r>
              <a:rPr lang="zh-TW" altLang="zh-TW" sz="2800" dirty="0"/>
              <a:t>等。</a:t>
            </a:r>
          </a:p>
          <a:p>
            <a:r>
              <a:rPr lang="zh-TW" altLang="zh-TW" sz="2800" dirty="0" smtClean="0"/>
              <a:t>壓力導致</a:t>
            </a:r>
            <a:r>
              <a:rPr lang="zh-TW" altLang="zh-TW" sz="2800" dirty="0"/>
              <a:t>的</a:t>
            </a:r>
            <a:r>
              <a:rPr lang="zh-TW" altLang="zh-TW" sz="2800" dirty="0" smtClean="0"/>
              <a:t>不良</a:t>
            </a:r>
            <a:r>
              <a:rPr lang="zh-TW" altLang="en-US" sz="2800" dirty="0" smtClean="0"/>
              <a:t>後</a:t>
            </a:r>
            <a:r>
              <a:rPr lang="zh-TW" altLang="zh-TW" sz="2800" dirty="0" smtClean="0"/>
              <a:t>果會以</a:t>
            </a:r>
            <a:r>
              <a:rPr lang="zh-TW" altLang="zh-TW" sz="2800" dirty="0"/>
              <a:t>不同的方式呈現，因此常令人忽略其存在，待其越發嚴</a:t>
            </a:r>
            <a:r>
              <a:rPr lang="zh-TW" altLang="zh-TW" sz="2800" dirty="0" smtClean="0"/>
              <a:t>重後</a:t>
            </a:r>
            <a:r>
              <a:rPr lang="zh-TW" altLang="en-US" sz="2800" dirty="0" smtClean="0"/>
              <a:t>常</a:t>
            </a:r>
            <a:r>
              <a:rPr lang="zh-TW" altLang="zh-TW" sz="2800" dirty="0" smtClean="0"/>
              <a:t>必須</a:t>
            </a:r>
            <a:r>
              <a:rPr lang="zh-TW" altLang="zh-TW" sz="2800" dirty="0"/>
              <a:t>花費更多的精力即時間復原。 </a:t>
            </a:r>
            <a:endParaRPr kumimoji="1" lang="zh-TW" altLang="en-US" sz="2800" dirty="0"/>
          </a:p>
        </p:txBody>
      </p:sp>
    </p:spTree>
    <p:extLst>
      <p:ext uri="{BB962C8B-B14F-4D97-AF65-F5344CB8AC3E}">
        <p14:creationId xmlns:p14="http://schemas.microsoft.com/office/powerpoint/2010/main" val="633156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dirty="0"/>
              <a:t>二、在職場中員工出現自殘現象常見的原因 </a:t>
            </a:r>
            <a:endParaRPr kumimoji="1" lang="zh-TW" altLang="en-US" dirty="0"/>
          </a:p>
        </p:txBody>
      </p:sp>
      <p:sp>
        <p:nvSpPr>
          <p:cNvPr id="3" name="內容版面配置區 2"/>
          <p:cNvSpPr>
            <a:spLocks noGrp="1"/>
          </p:cNvSpPr>
          <p:nvPr>
            <p:ph idx="1"/>
          </p:nvPr>
        </p:nvSpPr>
        <p:spPr>
          <a:xfrm>
            <a:off x="442246" y="1600201"/>
            <a:ext cx="8323294" cy="3733800"/>
          </a:xfrm>
        </p:spPr>
        <p:txBody>
          <a:bodyPr>
            <a:normAutofit/>
          </a:bodyPr>
          <a:lstStyle/>
          <a:p>
            <a:pPr lvl="0"/>
            <a:r>
              <a:rPr lang="zh-TW" altLang="en-US" sz="2800" dirty="0" smtClean="0"/>
              <a:t>１</a:t>
            </a:r>
            <a:r>
              <a:rPr lang="zh-TW" altLang="zh-TW" sz="2800" dirty="0"/>
              <a:t>、</a:t>
            </a:r>
            <a:r>
              <a:rPr lang="zh-TW" altLang="zh-TW" sz="2800" dirty="0" smtClean="0"/>
              <a:t>臨時遭受資遣，</a:t>
            </a:r>
            <a:r>
              <a:rPr lang="zh-TW" altLang="en-US" sz="2800" dirty="0" smtClean="0"/>
              <a:t>以</a:t>
            </a:r>
            <a:r>
              <a:rPr lang="zh-TW" altLang="zh-TW" sz="2800" dirty="0" smtClean="0"/>
              <a:t>自殺威脅來控制或報復僱主</a:t>
            </a:r>
            <a:endParaRPr lang="zh-TW" altLang="zh-TW" sz="2800" dirty="0"/>
          </a:p>
          <a:p>
            <a:pPr lvl="0"/>
            <a:r>
              <a:rPr lang="zh-TW" altLang="en-US" sz="2800" dirty="0" smtClean="0"/>
              <a:t>２</a:t>
            </a:r>
            <a:r>
              <a:rPr lang="zh-TW" altLang="zh-TW" sz="2800" dirty="0"/>
              <a:t>、</a:t>
            </a:r>
            <a:r>
              <a:rPr lang="zh-TW" altLang="zh-TW" sz="2800" dirty="0" smtClean="0"/>
              <a:t>工作內</a:t>
            </a:r>
            <a:r>
              <a:rPr lang="zh-TW" altLang="zh-TW" sz="2800" dirty="0"/>
              <a:t>容無法勝任，不停</a:t>
            </a:r>
            <a:r>
              <a:rPr lang="zh-TW" altLang="zh-TW" sz="2800" dirty="0" smtClean="0"/>
              <a:t>挫折後</a:t>
            </a:r>
            <a:r>
              <a:rPr lang="zh-TW" altLang="en-US" sz="2800" dirty="0" smtClean="0"/>
              <a:t>而</a:t>
            </a:r>
            <a:r>
              <a:rPr lang="zh-TW" altLang="zh-TW" sz="2800" dirty="0" smtClean="0"/>
              <a:t>想不開</a:t>
            </a:r>
          </a:p>
          <a:p>
            <a:pPr lvl="0"/>
            <a:r>
              <a:rPr lang="zh-TW" altLang="en-US" sz="2800" dirty="0" smtClean="0"/>
              <a:t>３</a:t>
            </a:r>
            <a:r>
              <a:rPr lang="zh-TW" altLang="zh-TW" sz="2800" dirty="0"/>
              <a:t>、</a:t>
            </a:r>
            <a:r>
              <a:rPr lang="zh-TW" altLang="zh-TW" sz="2800" dirty="0" smtClean="0"/>
              <a:t>以自殺逃避生活經濟壓力</a:t>
            </a:r>
            <a:r>
              <a:rPr lang="zh-TW" altLang="zh-TW" sz="2800" dirty="0"/>
              <a:t>，</a:t>
            </a:r>
            <a:r>
              <a:rPr lang="zh-TW" altLang="zh-TW" sz="2800" dirty="0" smtClean="0"/>
              <a:t>或因巨大</a:t>
            </a:r>
            <a:r>
              <a:rPr lang="zh-TW" altLang="en-US" sz="2800" dirty="0" smtClean="0"/>
              <a:t>債務</a:t>
            </a:r>
            <a:r>
              <a:rPr lang="zh-TW" altLang="zh-TW" sz="2800" dirty="0" smtClean="0"/>
              <a:t>逼迫</a:t>
            </a:r>
            <a:endParaRPr lang="zh-TW" altLang="zh-TW" sz="2800" dirty="0"/>
          </a:p>
          <a:p>
            <a:pPr lvl="0"/>
            <a:r>
              <a:rPr lang="zh-TW" altLang="en-US" sz="2800" dirty="0" smtClean="0"/>
              <a:t>４</a:t>
            </a:r>
            <a:r>
              <a:rPr lang="zh-TW" altLang="zh-TW" sz="2800" dirty="0"/>
              <a:t>、</a:t>
            </a:r>
            <a:r>
              <a:rPr lang="zh-TW" altLang="zh-TW" sz="2800" dirty="0" smtClean="0"/>
              <a:t>久病不癒</a:t>
            </a:r>
            <a:endParaRPr lang="zh-TW" altLang="zh-TW" sz="2800" dirty="0"/>
          </a:p>
          <a:p>
            <a:pPr lvl="0"/>
            <a:r>
              <a:rPr lang="zh-TW" altLang="en-US" sz="2800" dirty="0" smtClean="0"/>
              <a:t>５</a:t>
            </a:r>
            <a:r>
              <a:rPr lang="zh-TW" altLang="zh-TW" sz="2800" dirty="0"/>
              <a:t>、</a:t>
            </a:r>
            <a:r>
              <a:rPr lang="zh-TW" altLang="zh-TW" sz="2800" dirty="0" smtClean="0"/>
              <a:t>以自殺方式來控</a:t>
            </a:r>
            <a:r>
              <a:rPr lang="zh-TW" altLang="en-US" sz="2800" dirty="0" smtClean="0"/>
              <a:t>訴</a:t>
            </a:r>
            <a:r>
              <a:rPr lang="zh-TW" altLang="zh-TW" sz="2800" dirty="0" smtClean="0"/>
              <a:t>內心的不滿</a:t>
            </a:r>
            <a:r>
              <a:rPr lang="en-US" altLang="zh-TW" sz="2800" dirty="0" smtClean="0"/>
              <a:t> </a:t>
            </a:r>
            <a:endParaRPr lang="zh-TW" altLang="zh-TW" sz="2800" dirty="0"/>
          </a:p>
          <a:p>
            <a:endParaRPr kumimoji="1" lang="zh-TW" altLang="en-US" dirty="0"/>
          </a:p>
        </p:txBody>
      </p:sp>
    </p:spTree>
    <p:extLst>
      <p:ext uri="{BB962C8B-B14F-4D97-AF65-F5344CB8AC3E}">
        <p14:creationId xmlns:p14="http://schemas.microsoft.com/office/powerpoint/2010/main" val="11737937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三、企業可以做些什麼來面對、預防？ </a:t>
            </a:r>
            <a:endParaRPr kumimoji="1" lang="zh-TW" altLang="en-US" dirty="0"/>
          </a:p>
        </p:txBody>
      </p:sp>
      <p:sp>
        <p:nvSpPr>
          <p:cNvPr id="3" name="內容版面配置區 2"/>
          <p:cNvSpPr>
            <a:spLocks noGrp="1"/>
          </p:cNvSpPr>
          <p:nvPr>
            <p:ph idx="1"/>
          </p:nvPr>
        </p:nvSpPr>
        <p:spPr>
          <a:xfrm>
            <a:off x="328849" y="1600201"/>
            <a:ext cx="8459369" cy="3733800"/>
          </a:xfrm>
        </p:spPr>
        <p:txBody>
          <a:bodyPr>
            <a:noAutofit/>
          </a:bodyPr>
          <a:lstStyle/>
          <a:p>
            <a:pPr marL="68580" indent="0">
              <a:buNone/>
            </a:pPr>
            <a:r>
              <a:rPr lang="zh-TW" altLang="zh-TW" sz="2800" dirty="0"/>
              <a:t>（一）</a:t>
            </a:r>
            <a:r>
              <a:rPr lang="zh-TW" altLang="zh-TW" sz="2800" dirty="0" smtClean="0"/>
              <a:t>就職場自殺防治觀</a:t>
            </a:r>
            <a:r>
              <a:rPr lang="zh-TW" altLang="zh-TW" sz="2800" dirty="0"/>
              <a:t>念</a:t>
            </a:r>
            <a:r>
              <a:rPr lang="zh-TW" altLang="zh-TW" sz="2800" dirty="0" smtClean="0"/>
              <a:t>，最有經濟效益的方法：</a:t>
            </a:r>
            <a:endParaRPr lang="en-US" altLang="zh-TW" sz="2800" dirty="0" smtClean="0"/>
          </a:p>
          <a:p>
            <a:r>
              <a:rPr lang="en-US" altLang="zh-TW" sz="2800" dirty="0" smtClean="0"/>
              <a:t>1</a:t>
            </a:r>
            <a:r>
              <a:rPr lang="zh-TW" altLang="zh-TW" sz="2800" dirty="0"/>
              <a:t>、</a:t>
            </a:r>
            <a:r>
              <a:rPr lang="zh-TW" altLang="zh-TW" sz="2800" dirty="0" smtClean="0"/>
              <a:t>推動職場心理健康促進思維</a:t>
            </a:r>
            <a:endParaRPr lang="en-US" altLang="zh-TW" sz="2800" dirty="0" smtClean="0"/>
          </a:p>
          <a:p>
            <a:r>
              <a:rPr lang="en-US" altLang="zh-TW" sz="2800" dirty="0" smtClean="0"/>
              <a:t>2</a:t>
            </a:r>
            <a:r>
              <a:rPr lang="zh-TW" altLang="zh-TW" sz="2800" dirty="0"/>
              <a:t>、</a:t>
            </a:r>
            <a:r>
              <a:rPr lang="zh-TW" altLang="en-US" sz="2800" dirty="0" smtClean="0"/>
              <a:t>以</a:t>
            </a:r>
            <a:r>
              <a:rPr lang="zh-TW" altLang="zh-TW" sz="2800" dirty="0" smtClean="0"/>
              <a:t>事前</a:t>
            </a:r>
            <a:r>
              <a:rPr lang="zh-TW" altLang="zh-TW" sz="2800" dirty="0"/>
              <a:t>預防代替事後處</a:t>
            </a:r>
            <a:r>
              <a:rPr lang="zh-TW" altLang="zh-TW" sz="2800" dirty="0" smtClean="0"/>
              <a:t>理</a:t>
            </a:r>
            <a:endParaRPr lang="en-US" altLang="zh-TW" sz="2800" dirty="0" smtClean="0"/>
          </a:p>
          <a:p>
            <a:r>
              <a:rPr lang="en-US" altLang="zh-TW" sz="2800" dirty="0" smtClean="0"/>
              <a:t>3</a:t>
            </a:r>
            <a:r>
              <a:rPr lang="zh-TW" altLang="zh-TW" sz="2800" dirty="0"/>
              <a:t>、</a:t>
            </a:r>
            <a:r>
              <a:rPr lang="zh-TW" altLang="zh-TW" sz="2800" dirty="0" smtClean="0"/>
              <a:t>與全國</a:t>
            </a:r>
            <a:r>
              <a:rPr lang="zh-TW" altLang="zh-TW" sz="2800" dirty="0"/>
              <a:t>自殺防治中心合作，參與職場自殺</a:t>
            </a:r>
            <a:r>
              <a:rPr lang="zh-TW" altLang="zh-TW" sz="2800" dirty="0" smtClean="0"/>
              <a:t>防治通</a:t>
            </a:r>
            <a:endParaRPr lang="en-US" altLang="zh-TW" sz="2800" dirty="0" smtClean="0"/>
          </a:p>
          <a:p>
            <a:pPr marL="68580" indent="0">
              <a:buNone/>
            </a:pPr>
            <a:r>
              <a:rPr lang="en-US" altLang="zh-TW" sz="2800" dirty="0"/>
              <a:t> </a:t>
            </a:r>
            <a:r>
              <a:rPr lang="en-US" altLang="zh-TW" sz="2800" dirty="0" smtClean="0"/>
              <a:t>       </a:t>
            </a:r>
            <a:r>
              <a:rPr lang="zh-TW" altLang="zh-TW" sz="2800" dirty="0" smtClean="0"/>
              <a:t>報機制。</a:t>
            </a:r>
            <a:endParaRPr lang="en-US" altLang="zh-TW" sz="2800" dirty="0" smtClean="0"/>
          </a:p>
          <a:p>
            <a:r>
              <a:rPr lang="zh-TW" altLang="en-US" sz="2800" dirty="0" smtClean="0"/>
              <a:t>４</a:t>
            </a:r>
            <a:r>
              <a:rPr lang="zh-TW" altLang="zh-TW" sz="2800" dirty="0" smtClean="0"/>
              <a:t>、建構勞工</a:t>
            </a:r>
            <a:r>
              <a:rPr lang="zh-TW" altLang="zh-TW" sz="2800" dirty="0"/>
              <a:t>自殺防護網</a:t>
            </a:r>
            <a:r>
              <a:rPr lang="zh-TW" altLang="zh-TW" sz="2800" dirty="0" smtClean="0"/>
              <a:t>。</a:t>
            </a:r>
            <a:endParaRPr lang="zh-TW" altLang="zh-TW" sz="2800" dirty="0"/>
          </a:p>
        </p:txBody>
      </p:sp>
    </p:spTree>
    <p:extLst>
      <p:ext uri="{BB962C8B-B14F-4D97-AF65-F5344CB8AC3E}">
        <p14:creationId xmlns:p14="http://schemas.microsoft.com/office/powerpoint/2010/main" val="5182259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三、企業可以做些什麼來面對、預防？ </a:t>
            </a:r>
            <a:endParaRPr kumimoji="1" lang="zh-TW" altLang="en-US" dirty="0"/>
          </a:p>
        </p:txBody>
      </p:sp>
      <p:sp>
        <p:nvSpPr>
          <p:cNvPr id="3" name="內容版面配置區 2"/>
          <p:cNvSpPr>
            <a:spLocks noGrp="1"/>
          </p:cNvSpPr>
          <p:nvPr>
            <p:ph idx="1"/>
          </p:nvPr>
        </p:nvSpPr>
        <p:spPr/>
        <p:txBody>
          <a:bodyPr/>
          <a:lstStyle/>
          <a:p>
            <a:pPr marL="68580" indent="0">
              <a:buNone/>
            </a:pPr>
            <a:r>
              <a:rPr lang="zh-TW" altLang="zh-TW" sz="2800" dirty="0"/>
              <a:t>（二）在建立職場自殺防治機制時，有三</a:t>
            </a:r>
            <a:r>
              <a:rPr lang="zh-TW" altLang="zh-TW" sz="2800" dirty="0" smtClean="0"/>
              <a:t>大核心</a:t>
            </a:r>
            <a:endParaRPr lang="en-US" altLang="zh-TW" sz="2800" dirty="0" smtClean="0"/>
          </a:p>
          <a:p>
            <a:pPr marL="68580" indent="0">
              <a:buNone/>
            </a:pPr>
            <a:r>
              <a:rPr lang="en-US" altLang="zh-TW" sz="2800" dirty="0"/>
              <a:t> </a:t>
            </a:r>
            <a:r>
              <a:rPr lang="en-US" altLang="zh-TW" sz="2800" dirty="0" smtClean="0"/>
              <a:t>          </a:t>
            </a:r>
            <a:r>
              <a:rPr lang="zh-TW" altLang="zh-TW" sz="2800" dirty="0" smtClean="0"/>
              <a:t>概念</a:t>
            </a:r>
            <a:r>
              <a:rPr lang="zh-TW" altLang="zh-TW" sz="2800" dirty="0"/>
              <a:t>是需要先行建立的</a:t>
            </a:r>
            <a:r>
              <a:rPr lang="zh-TW" altLang="zh-TW" sz="2800" dirty="0" smtClean="0"/>
              <a:t>：</a:t>
            </a:r>
            <a:endParaRPr lang="en-US" altLang="zh-TW" sz="2800" dirty="0" smtClean="0"/>
          </a:p>
          <a:p>
            <a:r>
              <a:rPr lang="en-US" altLang="zh-TW" sz="2800" dirty="0" smtClean="0"/>
              <a:t>         1</a:t>
            </a:r>
            <a:r>
              <a:rPr lang="zh-TW" altLang="zh-TW" sz="2800" dirty="0"/>
              <a:t>、預防重於</a:t>
            </a:r>
            <a:r>
              <a:rPr lang="zh-TW" altLang="zh-TW" sz="2800" dirty="0" smtClean="0"/>
              <a:t>治療</a:t>
            </a:r>
            <a:endParaRPr lang="en-US" altLang="zh-TW" sz="2800" dirty="0" smtClean="0"/>
          </a:p>
          <a:p>
            <a:r>
              <a:rPr lang="en-US" altLang="zh-TW" sz="2800" dirty="0" smtClean="0"/>
              <a:t>         2</a:t>
            </a:r>
            <a:r>
              <a:rPr lang="zh-TW" altLang="zh-TW" sz="2800" dirty="0" smtClean="0"/>
              <a:t>、分層負責，逐層建構</a:t>
            </a:r>
            <a:endParaRPr lang="en-US" altLang="zh-TW" sz="2800" dirty="0" smtClean="0"/>
          </a:p>
          <a:p>
            <a:r>
              <a:rPr lang="en-US" altLang="zh-TW" sz="2800" dirty="0" smtClean="0"/>
              <a:t>         3</a:t>
            </a:r>
            <a:r>
              <a:rPr lang="zh-TW" altLang="zh-TW" sz="2800" dirty="0"/>
              <a:t>、關懷心情，懲罰</a:t>
            </a:r>
            <a:r>
              <a:rPr lang="zh-TW" altLang="zh-TW" sz="2800" dirty="0" smtClean="0"/>
              <a:t>行為 </a:t>
            </a:r>
            <a:endParaRPr lang="en-US" altLang="zh-TW" sz="2800" dirty="0" smtClean="0"/>
          </a:p>
          <a:p>
            <a:endParaRPr kumimoji="1" lang="zh-TW" altLang="en-US" sz="2800" dirty="0"/>
          </a:p>
          <a:p>
            <a:endParaRPr kumimoji="1" lang="zh-TW" altLang="en-US" dirty="0"/>
          </a:p>
        </p:txBody>
      </p:sp>
    </p:spTree>
    <p:extLst>
      <p:ext uri="{BB962C8B-B14F-4D97-AF65-F5344CB8AC3E}">
        <p14:creationId xmlns:p14="http://schemas.microsoft.com/office/powerpoint/2010/main" val="9793554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四、哪些人最容易產生輕生念頭 </a:t>
            </a:r>
            <a:endParaRPr kumimoji="1" lang="zh-TW" altLang="en-US" dirty="0"/>
          </a:p>
        </p:txBody>
      </p:sp>
      <p:sp>
        <p:nvSpPr>
          <p:cNvPr id="3" name="內容版面配置區 2"/>
          <p:cNvSpPr>
            <a:spLocks noGrp="1"/>
          </p:cNvSpPr>
          <p:nvPr>
            <p:ph idx="1"/>
          </p:nvPr>
        </p:nvSpPr>
        <p:spPr/>
        <p:txBody>
          <a:bodyPr>
            <a:normAutofit fontScale="92500" lnSpcReduction="10000"/>
          </a:bodyPr>
          <a:lstStyle/>
          <a:p>
            <a:r>
              <a:rPr lang="zh-TW" altLang="zh-TW" sz="2800" dirty="0" smtClean="0"/>
              <a:t>長期處於心理抑鬱狀態</a:t>
            </a:r>
            <a:r>
              <a:rPr lang="zh-TW" altLang="zh-TW" sz="2800" dirty="0"/>
              <a:t>、容易</a:t>
            </a:r>
            <a:r>
              <a:rPr lang="zh-TW" altLang="zh-TW" sz="2800" dirty="0" smtClean="0"/>
              <a:t>衝動、心理狀態不穩</a:t>
            </a:r>
            <a:endParaRPr lang="en-US" altLang="zh-TW" sz="2800" dirty="0" smtClean="0"/>
          </a:p>
          <a:p>
            <a:pPr marL="68580" indent="0">
              <a:buNone/>
            </a:pPr>
            <a:r>
              <a:rPr lang="en-US" altLang="zh-TW" sz="2800" dirty="0"/>
              <a:t> </a:t>
            </a:r>
            <a:r>
              <a:rPr lang="en-US" altLang="zh-TW" sz="2800" dirty="0" smtClean="0"/>
              <a:t>   </a:t>
            </a:r>
            <a:r>
              <a:rPr lang="zh-TW" altLang="zh-TW" sz="2800" dirty="0" smtClean="0"/>
              <a:t>定、患</a:t>
            </a:r>
            <a:r>
              <a:rPr lang="zh-TW" altLang="zh-TW" sz="2800" dirty="0"/>
              <a:t>有不治之症、久</a:t>
            </a:r>
            <a:r>
              <a:rPr lang="zh-TW" altLang="zh-TW" sz="2800" dirty="0" smtClean="0"/>
              <a:t>病不癒</a:t>
            </a:r>
            <a:r>
              <a:rPr lang="zh-TW" altLang="zh-TW" sz="2800" dirty="0"/>
              <a:t>、</a:t>
            </a:r>
            <a:r>
              <a:rPr lang="zh-TW" altLang="zh-TW" sz="2800" dirty="0" smtClean="0"/>
              <a:t>身體長期受疼痛折</a:t>
            </a:r>
            <a:endParaRPr lang="en-US" altLang="zh-TW" sz="2800" dirty="0" smtClean="0"/>
          </a:p>
          <a:p>
            <a:pPr marL="68580" indent="0">
              <a:buNone/>
            </a:pPr>
            <a:r>
              <a:rPr lang="en-US" altLang="zh-TW" sz="2800" dirty="0"/>
              <a:t> </a:t>
            </a:r>
            <a:r>
              <a:rPr lang="en-US" altLang="zh-TW" sz="2800" dirty="0" smtClean="0"/>
              <a:t>   </a:t>
            </a:r>
            <a:r>
              <a:rPr lang="zh-TW" altLang="zh-TW" sz="2800" dirty="0" smtClean="0"/>
              <a:t>磨</a:t>
            </a:r>
            <a:r>
              <a:rPr lang="zh-TW" altLang="zh-TW" sz="2800" dirty="0"/>
              <a:t>的人。</a:t>
            </a:r>
          </a:p>
          <a:p>
            <a:r>
              <a:rPr lang="zh-TW" altLang="zh-TW" sz="2800" dirty="0" smtClean="0"/>
              <a:t>選擇以自殺的方式來尋求解脫</a:t>
            </a:r>
            <a:r>
              <a:rPr lang="zh-TW" altLang="zh-TW" sz="2800" dirty="0"/>
              <a:t>的人</a:t>
            </a:r>
            <a:r>
              <a:rPr lang="zh-TW" altLang="zh-TW" sz="2800" dirty="0" smtClean="0"/>
              <a:t>，他們可能是藉</a:t>
            </a:r>
            <a:endParaRPr lang="en-US" altLang="zh-TW" sz="2800" dirty="0" smtClean="0"/>
          </a:p>
          <a:p>
            <a:pPr marL="68580" indent="0">
              <a:buNone/>
            </a:pPr>
            <a:r>
              <a:rPr lang="en-US" altLang="zh-TW" sz="2800" dirty="0"/>
              <a:t> </a:t>
            </a:r>
            <a:r>
              <a:rPr lang="en-US" altLang="zh-TW" sz="2800" dirty="0" smtClean="0"/>
              <a:t>  </a:t>
            </a:r>
            <a:r>
              <a:rPr lang="zh-TW" altLang="zh-TW" sz="2800" dirty="0" smtClean="0"/>
              <a:t>由「</a:t>
            </a:r>
            <a:r>
              <a:rPr lang="zh-TW" altLang="zh-TW" sz="2800" dirty="0"/>
              <a:t>自殺」</a:t>
            </a:r>
            <a:r>
              <a:rPr lang="zh-TW" altLang="zh-TW" sz="2800" dirty="0" smtClean="0"/>
              <a:t>的行為，想對外傳遞一種訊</a:t>
            </a:r>
            <a:r>
              <a:rPr lang="zh-TW" altLang="zh-TW" sz="2800" dirty="0"/>
              <a:t>息。</a:t>
            </a:r>
          </a:p>
          <a:p>
            <a:r>
              <a:rPr lang="zh-TW" altLang="zh-TW" sz="2800" dirty="0" smtClean="0"/>
              <a:t>許多研究證</a:t>
            </a:r>
            <a:r>
              <a:rPr lang="zh-TW" altLang="zh-TW" sz="2800" dirty="0"/>
              <a:t>明，在自殺行動出現之前，通常會</a:t>
            </a:r>
            <a:r>
              <a:rPr lang="zh-TW" altLang="zh-TW" sz="2800" dirty="0" smtClean="0"/>
              <a:t>出現</a:t>
            </a:r>
            <a:endParaRPr lang="en-US" altLang="zh-TW" sz="2800" dirty="0" smtClean="0"/>
          </a:p>
          <a:p>
            <a:pPr marL="68580" indent="0">
              <a:buNone/>
            </a:pPr>
            <a:r>
              <a:rPr lang="en-US" altLang="zh-TW" sz="2800" dirty="0"/>
              <a:t> </a:t>
            </a:r>
            <a:r>
              <a:rPr lang="en-US" altLang="zh-TW" sz="2800" dirty="0" smtClean="0"/>
              <a:t>  </a:t>
            </a:r>
            <a:r>
              <a:rPr lang="zh-TW" altLang="zh-TW" sz="2800" dirty="0" smtClean="0"/>
              <a:t>不同形式的線索或警訊</a:t>
            </a:r>
            <a:r>
              <a:rPr lang="zh-TW" altLang="zh-TW" sz="2800" dirty="0"/>
              <a:t>，包含口語的、行為的、</a:t>
            </a:r>
            <a:r>
              <a:rPr lang="zh-TW" altLang="zh-TW" sz="2800" dirty="0" smtClean="0"/>
              <a:t>處</a:t>
            </a:r>
            <a:endParaRPr lang="en-US" altLang="zh-TW" sz="2800" dirty="0" smtClean="0"/>
          </a:p>
          <a:p>
            <a:pPr marL="68580" indent="0">
              <a:buNone/>
            </a:pPr>
            <a:r>
              <a:rPr lang="en-US" altLang="zh-TW" sz="2800" dirty="0"/>
              <a:t> </a:t>
            </a:r>
            <a:r>
              <a:rPr lang="en-US" altLang="zh-TW" sz="2800" dirty="0" smtClean="0"/>
              <a:t>  </a:t>
            </a:r>
            <a:r>
              <a:rPr lang="zh-TW" altLang="zh-TW" sz="2800" dirty="0" smtClean="0"/>
              <a:t>境的</a:t>
            </a:r>
            <a:r>
              <a:rPr lang="zh-TW" altLang="zh-TW" sz="2800" dirty="0"/>
              <a:t>。</a:t>
            </a:r>
          </a:p>
          <a:p>
            <a:endParaRPr kumimoji="1" lang="en-US" altLang="zh-TW" dirty="0" smtClean="0"/>
          </a:p>
          <a:p>
            <a:endParaRPr kumimoji="1" lang="zh-TW" altLang="en-US" dirty="0"/>
          </a:p>
        </p:txBody>
      </p:sp>
    </p:spTree>
    <p:extLst>
      <p:ext uri="{BB962C8B-B14F-4D97-AF65-F5344CB8AC3E}">
        <p14:creationId xmlns:p14="http://schemas.microsoft.com/office/powerpoint/2010/main" val="25172976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五、自殺防治的基本概念</a:t>
            </a:r>
            <a:endParaRPr kumimoji="1" lang="zh-TW" altLang="en-US" dirty="0"/>
          </a:p>
        </p:txBody>
      </p:sp>
      <p:sp>
        <p:nvSpPr>
          <p:cNvPr id="3" name="內容版面配置區 2"/>
          <p:cNvSpPr>
            <a:spLocks noGrp="1"/>
          </p:cNvSpPr>
          <p:nvPr>
            <p:ph idx="1"/>
          </p:nvPr>
        </p:nvSpPr>
        <p:spPr/>
        <p:txBody>
          <a:bodyPr>
            <a:normAutofit/>
          </a:bodyPr>
          <a:lstStyle/>
          <a:p>
            <a:r>
              <a:rPr lang="zh-TW" altLang="zh-TW" sz="2800" dirty="0" smtClean="0"/>
              <a:t>（</a:t>
            </a:r>
            <a:r>
              <a:rPr lang="zh-TW" altLang="zh-TW" sz="2800" dirty="0"/>
              <a:t>一）自殺行為是漸進的、是一種從「意念</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到</a:t>
            </a:r>
            <a:r>
              <a:rPr lang="zh-TW" altLang="zh-TW" sz="2800" dirty="0"/>
              <a:t>「行動」的歷程。</a:t>
            </a:r>
          </a:p>
          <a:p>
            <a:r>
              <a:rPr lang="zh-TW" altLang="zh-TW" sz="2800" dirty="0"/>
              <a:t>（二）只要有人可以觀察到企圖自殺者所發</a:t>
            </a:r>
            <a:r>
              <a:rPr lang="zh-TW" altLang="zh-TW" sz="2800" dirty="0" smtClean="0"/>
              <a:t>出</a:t>
            </a:r>
            <a:endParaRPr lang="en-US" altLang="zh-TW" sz="2800" dirty="0" smtClean="0"/>
          </a:p>
          <a:p>
            <a:pPr marL="68580" indent="0">
              <a:buNone/>
            </a:pPr>
            <a:r>
              <a:rPr lang="en-US" altLang="zh-TW" sz="2800" dirty="0"/>
              <a:t> </a:t>
            </a:r>
            <a:r>
              <a:rPr lang="en-US" altLang="zh-TW" sz="2800" dirty="0" smtClean="0"/>
              <a:t>            </a:t>
            </a:r>
            <a:r>
              <a:rPr lang="zh-TW" altLang="zh-TW" sz="2800" dirty="0" smtClean="0"/>
              <a:t>來</a:t>
            </a:r>
            <a:r>
              <a:rPr lang="zh-TW" altLang="zh-TW" sz="2800" dirty="0"/>
              <a:t>的訊息，並且</a:t>
            </a:r>
            <a:r>
              <a:rPr lang="zh-TW" altLang="zh-TW" sz="2800" dirty="0" smtClean="0"/>
              <a:t>適時的給予鼓勵及提供資</a:t>
            </a:r>
            <a:endParaRPr lang="en-US" altLang="zh-TW" sz="2800" dirty="0" smtClean="0"/>
          </a:p>
          <a:p>
            <a:pPr marL="68580" indent="0">
              <a:buNone/>
            </a:pPr>
            <a:r>
              <a:rPr lang="en-US" altLang="zh-TW" sz="2800" dirty="0"/>
              <a:t> </a:t>
            </a:r>
            <a:r>
              <a:rPr lang="en-US" altLang="zh-TW" sz="2800" dirty="0" smtClean="0"/>
              <a:t>            </a:t>
            </a:r>
            <a:r>
              <a:rPr lang="zh-TW" altLang="zh-TW" sz="2800" dirty="0" smtClean="0"/>
              <a:t>源協</a:t>
            </a:r>
            <a:r>
              <a:rPr lang="zh-TW" altLang="zh-TW" sz="2800" dirty="0"/>
              <a:t>助，陪伴其走過死亡陰影的幽谷，</a:t>
            </a:r>
            <a:r>
              <a:rPr lang="zh-TW" altLang="zh-TW" sz="2800" dirty="0" smtClean="0"/>
              <a:t>便</a:t>
            </a:r>
            <a:endParaRPr lang="en-US" altLang="zh-TW" sz="2800" dirty="0" smtClean="0"/>
          </a:p>
          <a:p>
            <a:pPr marL="68580" indent="0">
              <a:buNone/>
            </a:pPr>
            <a:r>
              <a:rPr lang="en-US" altLang="zh-TW" sz="2800" dirty="0"/>
              <a:t> </a:t>
            </a:r>
            <a:r>
              <a:rPr lang="en-US" altLang="zh-TW" sz="2800" dirty="0" smtClean="0"/>
              <a:t>            </a:t>
            </a:r>
            <a:r>
              <a:rPr lang="zh-TW" altLang="zh-TW" sz="2800" dirty="0" smtClean="0"/>
              <a:t>能破壞其自殺企圖</a:t>
            </a:r>
            <a:r>
              <a:rPr lang="zh-TW" altLang="zh-TW" sz="2800" dirty="0"/>
              <a:t>，進而產生有效阻止</a:t>
            </a:r>
            <a:r>
              <a:rPr lang="zh-TW" altLang="zh-TW" sz="2800" dirty="0" smtClean="0"/>
              <a:t>自</a:t>
            </a:r>
            <a:endParaRPr lang="en-US" altLang="zh-TW" sz="2800" dirty="0" smtClean="0"/>
          </a:p>
          <a:p>
            <a:pPr marL="68580" indent="0">
              <a:buNone/>
            </a:pPr>
            <a:r>
              <a:rPr lang="en-US" altLang="zh-TW" sz="2800" dirty="0"/>
              <a:t> </a:t>
            </a:r>
            <a:r>
              <a:rPr lang="en-US" altLang="zh-TW" sz="2800" dirty="0" smtClean="0"/>
              <a:t>            </a:t>
            </a:r>
            <a:r>
              <a:rPr lang="zh-TW" altLang="zh-TW" sz="2800" dirty="0" smtClean="0"/>
              <a:t>殺意念</a:t>
            </a:r>
            <a:r>
              <a:rPr lang="zh-TW" altLang="zh-TW" sz="2800" dirty="0"/>
              <a:t>、</a:t>
            </a:r>
            <a:r>
              <a:rPr lang="zh-TW" altLang="zh-TW" sz="2800" dirty="0" smtClean="0"/>
              <a:t>轉變</a:t>
            </a:r>
            <a:r>
              <a:rPr lang="zh-TW" altLang="zh-TW" sz="2800" dirty="0"/>
              <a:t>成實際作為的效果。 </a:t>
            </a:r>
            <a:endParaRPr kumimoji="1" lang="zh-TW" altLang="en-US" sz="2800" dirty="0"/>
          </a:p>
        </p:txBody>
      </p:sp>
    </p:spTree>
    <p:extLst>
      <p:ext uri="{BB962C8B-B14F-4D97-AF65-F5344CB8AC3E}">
        <p14:creationId xmlns:p14="http://schemas.microsoft.com/office/powerpoint/2010/main" val="39253010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陸、工作與生活</a:t>
            </a:r>
            <a:r>
              <a:rPr lang="zh-TW" altLang="zh-TW" dirty="0"/>
              <a:t> </a:t>
            </a:r>
            <a:endParaRPr kumimoji="1" lang="zh-TW" altLang="en-US" dirty="0"/>
          </a:p>
        </p:txBody>
      </p:sp>
      <p:sp>
        <p:nvSpPr>
          <p:cNvPr id="3" name="內容版面配置區 2"/>
          <p:cNvSpPr>
            <a:spLocks noGrp="1"/>
          </p:cNvSpPr>
          <p:nvPr>
            <p:ph idx="1"/>
          </p:nvPr>
        </p:nvSpPr>
        <p:spPr/>
        <p:txBody>
          <a:bodyPr>
            <a:normAutofit/>
          </a:bodyPr>
          <a:lstStyle/>
          <a:p>
            <a:r>
              <a:rPr lang="zh-TW" altLang="zh-TW" sz="2800" dirty="0"/>
              <a:t>一、工作與生活的意義 </a:t>
            </a:r>
            <a:endParaRPr lang="en-US" altLang="zh-TW" sz="2800" dirty="0" smtClean="0"/>
          </a:p>
          <a:p>
            <a:r>
              <a:rPr lang="zh-TW" altLang="zh-TW" sz="2800" dirty="0"/>
              <a:t>二、工作與生活的關係 </a:t>
            </a:r>
            <a:endParaRPr lang="en-US" altLang="zh-TW" sz="2800" dirty="0" smtClean="0"/>
          </a:p>
          <a:p>
            <a:r>
              <a:rPr lang="zh-TW" altLang="zh-TW" sz="2800" dirty="0"/>
              <a:t>三、工作與生活不平衡的常見難題 </a:t>
            </a:r>
            <a:endParaRPr lang="en-US" altLang="zh-TW" sz="2800" dirty="0" smtClean="0"/>
          </a:p>
          <a:p>
            <a:r>
              <a:rPr lang="zh-TW" altLang="zh-TW" sz="2800" dirty="0"/>
              <a:t>四、成功職涯與快樂生活的觀點 </a:t>
            </a:r>
            <a:endParaRPr lang="en-US" altLang="zh-TW" sz="2800" dirty="0" smtClean="0"/>
          </a:p>
          <a:p>
            <a:r>
              <a:rPr lang="zh-TW" altLang="zh-TW" sz="2800" dirty="0"/>
              <a:t>五</a:t>
            </a:r>
            <a:r>
              <a:rPr lang="zh-TW" altLang="zh-TW" sz="2800" dirty="0" smtClean="0"/>
              <a:t>、</a:t>
            </a:r>
            <a:r>
              <a:rPr lang="zh-TW" altLang="en-US" sz="2800" dirty="0" smtClean="0"/>
              <a:t>如何</a:t>
            </a:r>
            <a:r>
              <a:rPr lang="zh-TW" altLang="zh-TW" sz="2800" dirty="0" smtClean="0"/>
              <a:t>樂在工作與</a:t>
            </a:r>
            <a:r>
              <a:rPr lang="zh-TW" altLang="zh-TW" sz="2800" dirty="0"/>
              <a:t>生活 </a:t>
            </a:r>
            <a:endParaRPr kumimoji="1" lang="zh-TW" altLang="en-US" sz="2800" dirty="0"/>
          </a:p>
        </p:txBody>
      </p:sp>
    </p:spTree>
    <p:extLst>
      <p:ext uri="{BB962C8B-B14F-4D97-AF65-F5344CB8AC3E}">
        <p14:creationId xmlns:p14="http://schemas.microsoft.com/office/powerpoint/2010/main" val="40605966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一、工作與生活的意義 </a:t>
            </a:r>
            <a:endParaRPr kumimoji="1" lang="zh-TW" altLang="en-US" dirty="0"/>
          </a:p>
        </p:txBody>
      </p:sp>
      <p:sp>
        <p:nvSpPr>
          <p:cNvPr id="3" name="內容版面配置區 2"/>
          <p:cNvSpPr>
            <a:spLocks noGrp="1"/>
          </p:cNvSpPr>
          <p:nvPr>
            <p:ph idx="1"/>
          </p:nvPr>
        </p:nvSpPr>
        <p:spPr/>
        <p:txBody>
          <a:bodyPr>
            <a:normAutofit/>
          </a:bodyPr>
          <a:lstStyle/>
          <a:p>
            <a:pPr marL="68580" indent="0">
              <a:buNone/>
            </a:pPr>
            <a:r>
              <a:rPr lang="zh-TW" altLang="en-US" sz="2800" dirty="0" smtClean="0"/>
              <a:t>不當的認知</a:t>
            </a:r>
            <a:endParaRPr lang="en-US" altLang="zh-TW" sz="2800" dirty="0" smtClean="0"/>
          </a:p>
          <a:p>
            <a:r>
              <a:rPr lang="zh-TW" altLang="en-US" sz="2800" dirty="0" smtClean="0"/>
              <a:t>１</a:t>
            </a:r>
            <a:r>
              <a:rPr lang="zh-TW" altLang="zh-TW" sz="2800" dirty="0" smtClean="0"/>
              <a:t>、</a:t>
            </a:r>
            <a:r>
              <a:rPr lang="zh-TW" altLang="zh-TW" sz="2800" dirty="0"/>
              <a:t>工作與生活是區分開來的？</a:t>
            </a:r>
          </a:p>
          <a:p>
            <a:pPr marL="68580" indent="0">
              <a:buNone/>
            </a:pPr>
            <a:r>
              <a:rPr lang="en-US" altLang="zh-TW" sz="2800" dirty="0" smtClean="0"/>
              <a:t>        </a:t>
            </a:r>
            <a:r>
              <a:rPr lang="zh-TW" altLang="zh-TW" sz="2800" dirty="0" smtClean="0"/>
              <a:t>→ 似乎這兩者</a:t>
            </a:r>
            <a:r>
              <a:rPr lang="zh-TW" altLang="zh-TW" sz="2800" dirty="0"/>
              <a:t>是不相容的、對</a:t>
            </a:r>
            <a:r>
              <a:rPr lang="zh-TW" altLang="zh-TW" sz="2800" dirty="0" smtClean="0"/>
              <a:t>立的</a:t>
            </a:r>
            <a:endParaRPr lang="en-US" altLang="zh-TW" sz="2800" dirty="0" smtClean="0"/>
          </a:p>
          <a:p>
            <a:pPr marL="68580" indent="0">
              <a:buNone/>
            </a:pPr>
            <a:r>
              <a:rPr lang="en-US" altLang="zh-TW" sz="2800" dirty="0" smtClean="0"/>
              <a:t>       </a:t>
            </a:r>
            <a:r>
              <a:rPr lang="zh-TW" altLang="zh-TW" sz="2800" dirty="0" smtClean="0"/>
              <a:t>→</a:t>
            </a:r>
            <a:r>
              <a:rPr lang="en-US" altLang="zh-TW" sz="2800" dirty="0" smtClean="0"/>
              <a:t> </a:t>
            </a:r>
            <a:r>
              <a:rPr lang="zh-TW" altLang="zh-TW" sz="2800" dirty="0" smtClean="0"/>
              <a:t>為了要兼顧兩者</a:t>
            </a:r>
            <a:r>
              <a:rPr lang="zh-TW" altLang="zh-TW" sz="2800" dirty="0"/>
              <a:t>，搞得自己焦頭爛</a:t>
            </a:r>
            <a:r>
              <a:rPr lang="zh-TW" altLang="zh-TW" sz="2800" dirty="0" smtClean="0"/>
              <a:t>額</a:t>
            </a:r>
            <a:endParaRPr lang="zh-TW" altLang="zh-TW" sz="2800" dirty="0"/>
          </a:p>
          <a:p>
            <a:r>
              <a:rPr lang="zh-TW" altLang="en-US" sz="2800" dirty="0" smtClean="0"/>
              <a:t>２</a:t>
            </a:r>
            <a:r>
              <a:rPr lang="zh-TW" altLang="zh-TW" sz="2800" dirty="0" smtClean="0"/>
              <a:t>在工作與</a:t>
            </a:r>
            <a:r>
              <a:rPr lang="zh-TW" altLang="zh-TW" sz="2800" dirty="0"/>
              <a:t>生活中試圖找到一個平衡點？</a:t>
            </a:r>
          </a:p>
          <a:p>
            <a:pPr marL="68580" indent="0">
              <a:buNone/>
            </a:pPr>
            <a:r>
              <a:rPr lang="en-US" altLang="zh-TW" sz="2800" dirty="0" smtClean="0"/>
              <a:t>       </a:t>
            </a:r>
            <a:r>
              <a:rPr lang="zh-TW" altLang="zh-TW" sz="2800" dirty="0" smtClean="0"/>
              <a:t>→人們將受限於</a:t>
            </a:r>
            <a:r>
              <a:rPr lang="zh-TW" altLang="zh-TW" sz="2800" dirty="0"/>
              <a:t>「工作與生活</a:t>
            </a:r>
            <a:r>
              <a:rPr lang="zh-TW" altLang="zh-TW" sz="2800" dirty="0" smtClean="0"/>
              <a:t>」兩端</a:t>
            </a:r>
            <a:r>
              <a:rPr lang="zh-TW" altLang="zh-TW" sz="2800" dirty="0"/>
              <a:t>，</a:t>
            </a:r>
            <a:r>
              <a:rPr lang="zh-TW" altLang="zh-TW" sz="2800" dirty="0" smtClean="0"/>
              <a:t>試圖</a:t>
            </a:r>
            <a:endParaRPr lang="en-US" altLang="zh-TW" sz="2800" dirty="0" smtClean="0"/>
          </a:p>
          <a:p>
            <a:pPr marL="68580" indent="0">
              <a:buNone/>
            </a:pPr>
            <a:r>
              <a:rPr lang="en-US" altLang="zh-TW" sz="2800" dirty="0"/>
              <a:t> </a:t>
            </a:r>
            <a:r>
              <a:rPr lang="en-US" altLang="zh-TW" sz="2800" dirty="0" smtClean="0"/>
              <a:t>         </a:t>
            </a:r>
            <a:r>
              <a:rPr lang="zh-TW" altLang="zh-TW" sz="2800" dirty="0" smtClean="0"/>
              <a:t>找到</a:t>
            </a:r>
            <a:r>
              <a:rPr lang="zh-TW" altLang="zh-TW" sz="2800" dirty="0"/>
              <a:t>一個平衡點；</a:t>
            </a:r>
            <a:r>
              <a:rPr lang="zh-TW" altLang="zh-TW" sz="2800" dirty="0" smtClean="0"/>
              <a:t>但這個點似乎</a:t>
            </a:r>
            <a:r>
              <a:rPr lang="zh-TW" altLang="zh-TW" sz="2800" dirty="0"/>
              <a:t>不存在。</a:t>
            </a:r>
          </a:p>
          <a:p>
            <a:endParaRPr kumimoji="1" lang="zh-TW" altLang="en-US" dirty="0"/>
          </a:p>
        </p:txBody>
      </p:sp>
    </p:spTree>
    <p:extLst>
      <p:ext uri="{BB962C8B-B14F-4D97-AF65-F5344CB8AC3E}">
        <p14:creationId xmlns:p14="http://schemas.microsoft.com/office/powerpoint/2010/main" val="994438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dirty="0"/>
              <a:t>一、</a:t>
            </a:r>
            <a:r>
              <a:rPr lang="en-US" altLang="zh-TW" dirty="0"/>
              <a:t>2006</a:t>
            </a:r>
            <a:r>
              <a:rPr lang="zh-TW" altLang="zh-TW" dirty="0"/>
              <a:t>的「職場健康指數大調查」</a:t>
            </a:r>
            <a:r>
              <a:rPr lang="zh-TW" altLang="en-US" dirty="0" smtClean="0"/>
              <a:t>結果</a:t>
            </a:r>
            <a:endParaRPr kumimoji="1" lang="zh-TW" altLang="en-US" dirty="0"/>
          </a:p>
        </p:txBody>
      </p:sp>
      <p:sp>
        <p:nvSpPr>
          <p:cNvPr id="3" name="內容版面配置區 2"/>
          <p:cNvSpPr>
            <a:spLocks noGrp="1"/>
          </p:cNvSpPr>
          <p:nvPr>
            <p:ph idx="1"/>
          </p:nvPr>
        </p:nvSpPr>
        <p:spPr>
          <a:xfrm>
            <a:off x="771095" y="1236084"/>
            <a:ext cx="8073821" cy="4898977"/>
          </a:xfrm>
        </p:spPr>
        <p:txBody>
          <a:bodyPr>
            <a:normAutofit/>
          </a:bodyPr>
          <a:lstStyle/>
          <a:p>
            <a:r>
              <a:rPr lang="zh-TW" altLang="zh-TW" sz="3200" dirty="0" smtClean="0"/>
              <a:t>（</a:t>
            </a:r>
            <a:r>
              <a:rPr lang="zh-TW" altLang="zh-TW" sz="3200" dirty="0"/>
              <a:t>一）職場健康的三大殺手</a:t>
            </a:r>
            <a:r>
              <a:rPr lang="zh-TW" altLang="zh-TW" sz="3200" dirty="0" smtClean="0"/>
              <a:t>：</a:t>
            </a:r>
            <a:endParaRPr lang="en-US" altLang="zh-TW" sz="3200" dirty="0" smtClean="0"/>
          </a:p>
          <a:p>
            <a:pPr marL="68580" indent="0">
              <a:buNone/>
            </a:pPr>
            <a:r>
              <a:rPr lang="en-US" altLang="zh-TW" sz="3200" dirty="0"/>
              <a:t> </a:t>
            </a:r>
            <a:r>
              <a:rPr lang="en-US" altLang="zh-TW" sz="3200" dirty="0" smtClean="0"/>
              <a:t>            </a:t>
            </a:r>
            <a:r>
              <a:rPr lang="zh-TW" altLang="zh-TW" sz="3200" dirty="0" smtClean="0"/>
              <a:t>長期</a:t>
            </a:r>
            <a:r>
              <a:rPr lang="zh-TW" altLang="zh-TW" sz="3200" dirty="0"/>
              <a:t>外食</a:t>
            </a:r>
            <a:r>
              <a:rPr lang="en-US" altLang="zh-TW" sz="3200" dirty="0"/>
              <a:t>/</a:t>
            </a:r>
            <a:r>
              <a:rPr lang="zh-TW" altLang="zh-TW" sz="3200" dirty="0"/>
              <a:t>營</a:t>
            </a:r>
            <a:r>
              <a:rPr lang="zh-TW" altLang="zh-TW" sz="3200" dirty="0" smtClean="0"/>
              <a:t>養不均</a:t>
            </a:r>
            <a:endParaRPr lang="en-US" altLang="zh-TW" sz="3200" dirty="0" smtClean="0"/>
          </a:p>
          <a:p>
            <a:pPr marL="68580" indent="0">
              <a:buNone/>
            </a:pPr>
            <a:r>
              <a:rPr lang="en-US" altLang="zh-TW" sz="3200" dirty="0"/>
              <a:t> </a:t>
            </a:r>
            <a:r>
              <a:rPr lang="en-US" altLang="zh-TW" sz="3200" dirty="0" smtClean="0"/>
              <a:t>            </a:t>
            </a:r>
            <a:r>
              <a:rPr lang="zh-TW" altLang="zh-TW" sz="3200" dirty="0" smtClean="0"/>
              <a:t>工作壓力過重</a:t>
            </a:r>
            <a:endParaRPr lang="en-US" altLang="zh-TW" sz="3200" dirty="0" smtClean="0"/>
          </a:p>
          <a:p>
            <a:pPr marL="68580" indent="0">
              <a:buNone/>
            </a:pPr>
            <a:r>
              <a:rPr lang="en-US" altLang="zh-TW" sz="3200" dirty="0"/>
              <a:t> </a:t>
            </a:r>
            <a:r>
              <a:rPr lang="en-US" altLang="zh-TW" sz="3200" dirty="0" smtClean="0"/>
              <a:t>            </a:t>
            </a:r>
            <a:r>
              <a:rPr lang="zh-TW" altLang="zh-TW" sz="3200" dirty="0" smtClean="0"/>
              <a:t>缺乏</a:t>
            </a:r>
            <a:r>
              <a:rPr lang="zh-TW" altLang="zh-TW" sz="3200" dirty="0"/>
              <a:t>運動。</a:t>
            </a:r>
          </a:p>
          <a:p>
            <a:r>
              <a:rPr lang="zh-TW" altLang="zh-TW" sz="3200" dirty="0"/>
              <a:t>（二）職場壓力的三大源頭</a:t>
            </a:r>
            <a:r>
              <a:rPr lang="zh-TW" altLang="zh-TW" sz="3200" dirty="0" smtClean="0"/>
              <a:t>：</a:t>
            </a:r>
            <a:endParaRPr lang="en-US" altLang="zh-TW" sz="3200" dirty="0" smtClean="0"/>
          </a:p>
          <a:p>
            <a:pPr marL="68580" indent="0">
              <a:buNone/>
            </a:pPr>
            <a:r>
              <a:rPr lang="en-US" altLang="zh-TW" sz="3200" dirty="0"/>
              <a:t> </a:t>
            </a:r>
            <a:r>
              <a:rPr lang="en-US" altLang="zh-TW" sz="3200" dirty="0" smtClean="0"/>
              <a:t>             </a:t>
            </a:r>
            <a:r>
              <a:rPr lang="zh-TW" altLang="zh-TW" sz="3200" dirty="0" smtClean="0"/>
              <a:t>薪水太低</a:t>
            </a:r>
            <a:endParaRPr lang="en-US" altLang="zh-TW" sz="3200" dirty="0" smtClean="0"/>
          </a:p>
          <a:p>
            <a:pPr marL="68580" indent="0">
              <a:buNone/>
            </a:pPr>
            <a:r>
              <a:rPr lang="en-US" altLang="zh-TW" sz="3200" dirty="0"/>
              <a:t> </a:t>
            </a:r>
            <a:r>
              <a:rPr lang="en-US" altLang="zh-TW" sz="3200" dirty="0" smtClean="0"/>
              <a:t>             </a:t>
            </a:r>
            <a:r>
              <a:rPr lang="zh-TW" altLang="zh-TW" sz="3200" dirty="0" smtClean="0"/>
              <a:t>中年轉業</a:t>
            </a:r>
            <a:endParaRPr lang="en-US" altLang="zh-TW" sz="3200" dirty="0" smtClean="0"/>
          </a:p>
          <a:p>
            <a:pPr marL="68580" indent="0">
              <a:buNone/>
            </a:pPr>
            <a:r>
              <a:rPr lang="en-US" altLang="zh-TW" sz="3200" dirty="0"/>
              <a:t> </a:t>
            </a:r>
            <a:r>
              <a:rPr lang="en-US" altLang="zh-TW" sz="3200" dirty="0" smtClean="0"/>
              <a:t>             </a:t>
            </a:r>
            <a:r>
              <a:rPr lang="zh-TW" altLang="zh-TW" sz="3200" dirty="0" smtClean="0"/>
              <a:t>競爭</a:t>
            </a:r>
            <a:r>
              <a:rPr lang="zh-TW" altLang="zh-TW" sz="3200" dirty="0"/>
              <a:t>太激烈。</a:t>
            </a:r>
            <a:r>
              <a:rPr lang="zh-TW" altLang="zh-TW" dirty="0"/>
              <a:t> </a:t>
            </a:r>
            <a:endParaRPr kumimoji="1" lang="zh-TW" altLang="en-US" dirty="0"/>
          </a:p>
        </p:txBody>
      </p:sp>
    </p:spTree>
    <p:extLst>
      <p:ext uri="{BB962C8B-B14F-4D97-AF65-F5344CB8AC3E}">
        <p14:creationId xmlns:p14="http://schemas.microsoft.com/office/powerpoint/2010/main" val="24168462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一、工作與生活的意義 </a:t>
            </a:r>
            <a:endParaRPr kumimoji="1" lang="zh-TW" altLang="en-US" dirty="0"/>
          </a:p>
        </p:txBody>
      </p:sp>
      <p:sp>
        <p:nvSpPr>
          <p:cNvPr id="3" name="內容版面配置區 2"/>
          <p:cNvSpPr>
            <a:spLocks noGrp="1"/>
          </p:cNvSpPr>
          <p:nvPr>
            <p:ph idx="1"/>
          </p:nvPr>
        </p:nvSpPr>
        <p:spPr/>
        <p:txBody>
          <a:bodyPr>
            <a:normAutofit/>
          </a:bodyPr>
          <a:lstStyle/>
          <a:p>
            <a:r>
              <a:rPr lang="zh-TW" altLang="zh-TW" sz="2800" dirty="0" smtClean="0"/>
              <a:t>員工協</a:t>
            </a:r>
            <a:r>
              <a:rPr lang="zh-TW" altLang="zh-TW" sz="2800" dirty="0"/>
              <a:t>助方案（</a:t>
            </a:r>
            <a:r>
              <a:rPr lang="en-US" altLang="zh-TW" sz="2800" dirty="0"/>
              <a:t>EAPs</a:t>
            </a:r>
            <a:r>
              <a:rPr lang="zh-TW" altLang="zh-TW" sz="2800" dirty="0"/>
              <a:t>）正是為</a:t>
            </a:r>
            <a:r>
              <a:rPr lang="zh-TW" altLang="zh-TW" sz="2800" dirty="0" smtClean="0"/>
              <a:t>職場中陷</a:t>
            </a:r>
            <a:endParaRPr lang="en-US" altLang="zh-TW" sz="2800" dirty="0" smtClean="0"/>
          </a:p>
          <a:p>
            <a:pPr marL="68580" indent="0">
              <a:buNone/>
            </a:pPr>
            <a:r>
              <a:rPr lang="en-US" altLang="zh-TW" sz="2800" dirty="0"/>
              <a:t> </a:t>
            </a:r>
            <a:r>
              <a:rPr lang="en-US" altLang="zh-TW" sz="2800" dirty="0" smtClean="0"/>
              <a:t>     </a:t>
            </a:r>
            <a:r>
              <a:rPr lang="zh-TW" altLang="zh-TW" sz="2800" dirty="0" smtClean="0"/>
              <a:t>入上述循環而苦惱</a:t>
            </a:r>
            <a:r>
              <a:rPr lang="zh-TW" altLang="zh-TW" sz="2800" dirty="0"/>
              <a:t>的工作者，提供諮詢與協助</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以</a:t>
            </a:r>
            <a:r>
              <a:rPr lang="zh-TW" altLang="zh-TW" sz="2800" dirty="0"/>
              <a:t>順利的度過或是降低可能的風險，或是更</a:t>
            </a:r>
            <a:r>
              <a:rPr lang="zh-TW" altLang="zh-TW" sz="2800" dirty="0" smtClean="0"/>
              <a:t>進</a:t>
            </a:r>
            <a:endParaRPr lang="en-US" altLang="zh-TW" sz="2800" dirty="0" smtClean="0"/>
          </a:p>
          <a:p>
            <a:pPr marL="68580" indent="0">
              <a:buNone/>
            </a:pPr>
            <a:r>
              <a:rPr lang="en-US" altLang="zh-TW" sz="2800" dirty="0"/>
              <a:t> </a:t>
            </a:r>
            <a:r>
              <a:rPr lang="en-US" altLang="zh-TW" sz="2800" dirty="0" smtClean="0"/>
              <a:t>     </a:t>
            </a:r>
            <a:r>
              <a:rPr lang="zh-TW" altLang="zh-TW" sz="2800" dirty="0" smtClean="0"/>
              <a:t>一步</a:t>
            </a:r>
            <a:r>
              <a:rPr lang="zh-TW" altLang="zh-TW" sz="2800" dirty="0"/>
              <a:t>創造新的融合可能。</a:t>
            </a:r>
          </a:p>
          <a:p>
            <a:r>
              <a:rPr lang="zh-TW" altLang="zh-TW" sz="2800" dirty="0" smtClean="0"/>
              <a:t>「</a:t>
            </a:r>
            <a:r>
              <a:rPr lang="zh-TW" altLang="zh-TW" sz="2800" dirty="0"/>
              <a:t>究竟自己如何看待工作與生活？</a:t>
            </a:r>
            <a:r>
              <a:rPr lang="zh-TW" altLang="zh-TW" sz="2800" dirty="0" smtClean="0"/>
              <a:t>」</a:t>
            </a:r>
            <a:endParaRPr lang="en-US" altLang="zh-TW" sz="2800" dirty="0" smtClean="0"/>
          </a:p>
          <a:p>
            <a:pPr marL="68580" indent="0">
              <a:buNone/>
            </a:pPr>
            <a:r>
              <a:rPr lang="en-US" altLang="zh-TW" sz="2800" dirty="0" smtClean="0"/>
              <a:t>      </a:t>
            </a:r>
            <a:r>
              <a:rPr lang="zh-TW" altLang="zh-TW" sz="2800" dirty="0" smtClean="0"/>
              <a:t>其實是我們常常要自我探</a:t>
            </a:r>
            <a:r>
              <a:rPr lang="zh-TW" altLang="zh-TW" sz="2800" dirty="0"/>
              <a:t>尋的一大關鍵。 </a:t>
            </a:r>
            <a:endParaRPr kumimoji="1" lang="zh-TW" altLang="en-US" sz="2800" dirty="0"/>
          </a:p>
        </p:txBody>
      </p:sp>
    </p:spTree>
    <p:extLst>
      <p:ext uri="{BB962C8B-B14F-4D97-AF65-F5344CB8AC3E}">
        <p14:creationId xmlns:p14="http://schemas.microsoft.com/office/powerpoint/2010/main" val="20457065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二、工作與生活的關係 </a:t>
            </a:r>
            <a:endParaRPr kumimoji="1" lang="zh-TW" altLang="en-US" dirty="0"/>
          </a:p>
        </p:txBody>
      </p:sp>
      <p:sp>
        <p:nvSpPr>
          <p:cNvPr id="3" name="內容版面配置區 2"/>
          <p:cNvSpPr>
            <a:spLocks noGrp="1"/>
          </p:cNvSpPr>
          <p:nvPr>
            <p:ph idx="1"/>
          </p:nvPr>
        </p:nvSpPr>
        <p:spPr/>
        <p:txBody>
          <a:bodyPr>
            <a:normAutofit/>
          </a:bodyPr>
          <a:lstStyle/>
          <a:p>
            <a:r>
              <a:rPr lang="zh-TW" altLang="zh-TW" sz="3200" dirty="0"/>
              <a:t>「這輩子最後悔的是什麼？</a:t>
            </a:r>
            <a:r>
              <a:rPr lang="zh-TW" altLang="zh-TW" sz="3200" dirty="0" smtClean="0"/>
              <a:t>」</a:t>
            </a:r>
            <a:endParaRPr lang="en-US" altLang="zh-TW" sz="3200" dirty="0" smtClean="0"/>
          </a:p>
          <a:p>
            <a:pPr marL="68580" indent="0">
              <a:buNone/>
            </a:pPr>
            <a:endParaRPr lang="zh-TW" altLang="zh-TW" sz="3200" dirty="0"/>
          </a:p>
          <a:p>
            <a:r>
              <a:rPr lang="zh-TW" altLang="zh-TW" sz="3200" dirty="0"/>
              <a:t>「這輩子最感到自豪或成就的是什麼？</a:t>
            </a:r>
            <a:r>
              <a:rPr lang="zh-TW" altLang="zh-TW" sz="3200" dirty="0" smtClean="0"/>
              <a:t>」</a:t>
            </a:r>
            <a:endParaRPr lang="en-US" altLang="zh-TW" sz="3200" dirty="0" smtClean="0"/>
          </a:p>
          <a:p>
            <a:pPr marL="68580" indent="0">
              <a:buNone/>
            </a:pPr>
            <a:endParaRPr lang="zh-TW" altLang="zh-TW" sz="3200" dirty="0"/>
          </a:p>
          <a:p>
            <a:r>
              <a:rPr lang="zh-TW" altLang="zh-TW" sz="3200" dirty="0" smtClean="0"/>
              <a:t>「</a:t>
            </a:r>
            <a:r>
              <a:rPr lang="en-US" altLang="zh-TW" sz="3200" dirty="0"/>
              <a:t>60</a:t>
            </a:r>
            <a:r>
              <a:rPr lang="zh-TW" altLang="zh-TW" sz="3200" dirty="0"/>
              <a:t>歲以前，想用身體換一切</a:t>
            </a:r>
            <a:r>
              <a:rPr lang="zh-TW" altLang="zh-TW" sz="3200" dirty="0" smtClean="0"/>
              <a:t>，</a:t>
            </a:r>
            <a:endParaRPr lang="en-US" altLang="zh-TW" sz="3200" dirty="0" smtClean="0"/>
          </a:p>
          <a:p>
            <a:pPr marL="68580" indent="0">
              <a:buNone/>
            </a:pPr>
            <a:r>
              <a:rPr lang="en-US" altLang="zh-TW" sz="3200" dirty="0"/>
              <a:t> </a:t>
            </a:r>
            <a:r>
              <a:rPr lang="en-US" altLang="zh-TW" sz="3200" dirty="0" smtClean="0"/>
              <a:t>     60</a:t>
            </a:r>
            <a:r>
              <a:rPr lang="zh-TW" altLang="zh-TW" sz="3200" dirty="0"/>
              <a:t>歲以後想用一切換身體</a:t>
            </a:r>
            <a:r>
              <a:rPr lang="zh-TW" altLang="zh-TW" sz="3200" dirty="0" smtClean="0"/>
              <a:t>」</a:t>
            </a:r>
            <a:endParaRPr lang="zh-TW" altLang="zh-TW" sz="3200" dirty="0"/>
          </a:p>
          <a:p>
            <a:endParaRPr kumimoji="1" lang="zh-TW" altLang="en-US" sz="2800" dirty="0"/>
          </a:p>
        </p:txBody>
      </p:sp>
    </p:spTree>
    <p:extLst>
      <p:ext uri="{BB962C8B-B14F-4D97-AF65-F5344CB8AC3E}">
        <p14:creationId xmlns:p14="http://schemas.microsoft.com/office/powerpoint/2010/main" val="40546596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a:t>
            </a:r>
            <a:r>
              <a:rPr lang="zh-TW" altLang="zh-TW" dirty="0" smtClean="0"/>
              <a:t>生命回顧」</a:t>
            </a:r>
            <a:r>
              <a:rPr lang="zh-TW" altLang="en-US" dirty="0" smtClean="0"/>
              <a:t>活動</a:t>
            </a:r>
            <a:endParaRPr kumimoji="1" lang="zh-TW" altLang="en-US" dirty="0"/>
          </a:p>
        </p:txBody>
      </p:sp>
      <p:sp>
        <p:nvSpPr>
          <p:cNvPr id="3" name="內容版面配置區 2"/>
          <p:cNvSpPr>
            <a:spLocks noGrp="1"/>
          </p:cNvSpPr>
          <p:nvPr>
            <p:ph idx="1"/>
          </p:nvPr>
        </p:nvSpPr>
        <p:spPr/>
        <p:txBody>
          <a:bodyPr>
            <a:normAutofit fontScale="92500" lnSpcReduction="20000"/>
          </a:bodyPr>
          <a:lstStyle/>
          <a:p>
            <a:r>
              <a:rPr lang="zh-TW" altLang="zh-TW" sz="2800" dirty="0" smtClean="0"/>
              <a:t>幸福的家庭關係</a:t>
            </a:r>
            <a:r>
              <a:rPr lang="zh-TW" altLang="zh-TW" sz="2800" dirty="0"/>
              <a:t>、夢想的自我實</a:t>
            </a:r>
            <a:r>
              <a:rPr lang="zh-TW" altLang="zh-TW" sz="2800" dirty="0" smtClean="0"/>
              <a:t>現、持續保持身體</a:t>
            </a:r>
            <a:r>
              <a:rPr lang="zh-TW" altLang="zh-TW" sz="2800" dirty="0"/>
              <a:t>健康，是恆古不變</a:t>
            </a:r>
            <a:r>
              <a:rPr lang="zh-TW" altLang="zh-TW" sz="2800" dirty="0" smtClean="0"/>
              <a:t>的喜悅</a:t>
            </a:r>
            <a:endParaRPr lang="zh-TW" altLang="zh-TW" sz="2800" dirty="0"/>
          </a:p>
          <a:p>
            <a:pPr lvl="0"/>
            <a:r>
              <a:rPr lang="zh-TW" altLang="zh-TW" sz="2800" dirty="0"/>
              <a:t>以工作為</a:t>
            </a:r>
            <a:r>
              <a:rPr lang="zh-TW" altLang="zh-TW" sz="2800" dirty="0" smtClean="0"/>
              <a:t>最優先</a:t>
            </a:r>
            <a:r>
              <a:rPr lang="en-US" altLang="zh-TW" sz="2800" dirty="0" smtClean="0"/>
              <a:t> </a:t>
            </a:r>
            <a:r>
              <a:rPr lang="zh-TW" altLang="zh-TW" sz="2800" dirty="0" smtClean="0"/>
              <a:t>→  </a:t>
            </a:r>
            <a:r>
              <a:rPr lang="zh-TW" altLang="zh-TW" sz="2800" dirty="0"/>
              <a:t>家庭、健康與自我樂趣，成了</a:t>
            </a:r>
            <a:r>
              <a:rPr lang="zh-TW" altLang="zh-TW" sz="2800" dirty="0" smtClean="0"/>
              <a:t>工作的附屬品</a:t>
            </a:r>
            <a:endParaRPr lang="en-US" altLang="zh-TW" sz="2800" dirty="0" smtClean="0"/>
          </a:p>
          <a:p>
            <a:pPr marL="68580" lvl="0" indent="0">
              <a:buNone/>
            </a:pPr>
            <a:r>
              <a:rPr lang="en-US" altLang="zh-TW" sz="2800" dirty="0"/>
              <a:t> </a:t>
            </a:r>
            <a:r>
              <a:rPr lang="en-US" altLang="zh-TW" sz="2800" dirty="0" smtClean="0"/>
              <a:t>  </a:t>
            </a:r>
            <a:r>
              <a:rPr lang="zh-TW" altLang="en-US" sz="2800" dirty="0" smtClean="0"/>
              <a:t>很痛</a:t>
            </a:r>
            <a:r>
              <a:rPr lang="zh-TW" altLang="zh-TW" sz="2800" dirty="0" smtClean="0"/>
              <a:t>的體</a:t>
            </a:r>
            <a:r>
              <a:rPr lang="zh-TW" altLang="zh-TW" sz="2800" dirty="0"/>
              <a:t>悟：</a:t>
            </a:r>
            <a:r>
              <a:rPr lang="zh-TW" altLang="zh-TW" sz="2800" dirty="0" smtClean="0"/>
              <a:t>工作是人生很</a:t>
            </a:r>
            <a:r>
              <a:rPr lang="zh-TW" altLang="zh-TW" sz="2800" dirty="0"/>
              <a:t>重要的大部分，</a:t>
            </a:r>
            <a:r>
              <a:rPr lang="zh-TW" altLang="zh-TW" sz="2800" dirty="0" smtClean="0"/>
              <a:t>但不過</a:t>
            </a:r>
            <a:endParaRPr lang="en-US" altLang="zh-TW" sz="2800" dirty="0" smtClean="0"/>
          </a:p>
          <a:p>
            <a:pPr marL="68580" lvl="0" indent="0">
              <a:buNone/>
            </a:pPr>
            <a:r>
              <a:rPr lang="en-US" altLang="zh-TW" sz="2800" dirty="0"/>
              <a:t> </a:t>
            </a:r>
            <a:r>
              <a:rPr lang="en-US" altLang="zh-TW" sz="2800" dirty="0" smtClean="0"/>
              <a:t>  </a:t>
            </a:r>
            <a:r>
              <a:rPr lang="zh-TW" altLang="zh-TW" sz="2800" dirty="0" smtClean="0"/>
              <a:t>是整體</a:t>
            </a:r>
            <a:r>
              <a:rPr lang="zh-TW" altLang="zh-TW" sz="2800" dirty="0"/>
              <a:t>人生的</a:t>
            </a:r>
            <a:r>
              <a:rPr lang="zh-TW" altLang="zh-TW" sz="2800" dirty="0" smtClean="0"/>
              <a:t>其中一部份</a:t>
            </a:r>
            <a:endParaRPr lang="zh-TW" altLang="zh-TW" sz="2800" dirty="0"/>
          </a:p>
          <a:p>
            <a:r>
              <a:rPr lang="en-US" altLang="zh-TW" sz="2800" dirty="0"/>
              <a:t> </a:t>
            </a:r>
            <a:r>
              <a:rPr lang="zh-TW" altLang="zh-TW" sz="2800" dirty="0" smtClean="0"/>
              <a:t>我們</a:t>
            </a:r>
            <a:r>
              <a:rPr lang="zh-TW" altLang="zh-TW" sz="2800" dirty="0"/>
              <a:t>通常太高估了工作對人生的價值；又太低估了工作對人生的風險，也低估了生活對人生的</a:t>
            </a:r>
            <a:r>
              <a:rPr lang="zh-TW" altLang="zh-TW" sz="2800" dirty="0" smtClean="0"/>
              <a:t>影響力</a:t>
            </a:r>
            <a:endParaRPr lang="en-US" altLang="zh-TW" sz="2800" dirty="0" smtClean="0"/>
          </a:p>
          <a:p>
            <a:r>
              <a:rPr lang="zh-TW" altLang="zh-TW" sz="2800" dirty="0" smtClean="0"/>
              <a:t>「如何看待工作與</a:t>
            </a:r>
            <a:r>
              <a:rPr lang="zh-TW" altLang="zh-TW" sz="2800" dirty="0"/>
              <a:t>生活的關係」是關</a:t>
            </a:r>
            <a:r>
              <a:rPr lang="zh-TW" altLang="zh-TW" sz="2800" dirty="0" smtClean="0"/>
              <a:t>鍵</a:t>
            </a:r>
            <a:endParaRPr kumimoji="1" lang="zh-TW" altLang="en-US" dirty="0"/>
          </a:p>
        </p:txBody>
      </p:sp>
    </p:spTree>
    <p:extLst>
      <p:ext uri="{BB962C8B-B14F-4D97-AF65-F5344CB8AC3E}">
        <p14:creationId xmlns:p14="http://schemas.microsoft.com/office/powerpoint/2010/main" val="42276030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人為何要工作？</a:t>
            </a:r>
            <a:endParaRPr kumimoji="1" lang="zh-TW" altLang="en-US" dirty="0"/>
          </a:p>
        </p:txBody>
      </p:sp>
      <p:sp>
        <p:nvSpPr>
          <p:cNvPr id="3" name="內容版面配置區 2"/>
          <p:cNvSpPr>
            <a:spLocks noGrp="1"/>
          </p:cNvSpPr>
          <p:nvPr>
            <p:ph idx="1"/>
          </p:nvPr>
        </p:nvSpPr>
        <p:spPr>
          <a:xfrm>
            <a:off x="419477" y="1600201"/>
            <a:ext cx="8529350" cy="3733800"/>
          </a:xfrm>
        </p:spPr>
        <p:txBody>
          <a:bodyPr>
            <a:normAutofit/>
          </a:bodyPr>
          <a:lstStyle/>
          <a:p>
            <a:pPr lvl="0"/>
            <a:r>
              <a:rPr lang="zh-TW" altLang="zh-TW" sz="2800" dirty="0" smtClean="0"/>
              <a:t>（</a:t>
            </a:r>
            <a:r>
              <a:rPr lang="zh-TW" altLang="en-US" sz="2800" dirty="0" smtClean="0"/>
              <a:t>一</a:t>
            </a:r>
            <a:r>
              <a:rPr lang="zh-TW" altLang="zh-TW" sz="2800" dirty="0" smtClean="0"/>
              <a:t>）有報償，人際關係連結與歸屬感</a:t>
            </a:r>
            <a:endParaRPr lang="zh-TW" altLang="zh-TW" sz="2800" dirty="0"/>
          </a:p>
          <a:p>
            <a:pPr marL="68580" indent="0">
              <a:buNone/>
            </a:pPr>
            <a:r>
              <a:rPr lang="en-US" altLang="zh-TW" sz="2800" dirty="0" smtClean="0"/>
              <a:t>               </a:t>
            </a:r>
            <a:r>
              <a:rPr lang="zh-TW" altLang="zh-TW" sz="2800" dirty="0" smtClean="0"/>
              <a:t>為了錢</a:t>
            </a:r>
            <a:r>
              <a:rPr lang="zh-TW" altLang="zh-TW" sz="2800" dirty="0"/>
              <a:t>。有更多的社會功能存在。</a:t>
            </a:r>
            <a:r>
              <a:rPr lang="zh-TW" altLang="zh-TW" sz="2800" dirty="0" smtClean="0"/>
              <a:t>社會身份認</a:t>
            </a:r>
            <a:endParaRPr lang="en-US" altLang="zh-TW" sz="2800" dirty="0" smtClean="0"/>
          </a:p>
          <a:p>
            <a:pPr marL="68580" indent="0">
              <a:buNone/>
            </a:pPr>
            <a:r>
              <a:rPr lang="en-US" altLang="zh-TW" sz="2800" dirty="0"/>
              <a:t> </a:t>
            </a:r>
            <a:r>
              <a:rPr lang="en-US" altLang="zh-TW" sz="2800" dirty="0" smtClean="0"/>
              <a:t>            </a:t>
            </a:r>
            <a:r>
              <a:rPr lang="zh-TW" altLang="zh-TW" sz="2800" dirty="0" smtClean="0"/>
              <a:t>同</a:t>
            </a:r>
            <a:r>
              <a:rPr lang="zh-TW" altLang="zh-TW" sz="2800" dirty="0"/>
              <a:t>。有歸屬感。</a:t>
            </a:r>
          </a:p>
          <a:p>
            <a:pPr lvl="0"/>
            <a:r>
              <a:rPr lang="zh-TW" altLang="zh-TW" sz="2800" dirty="0" smtClean="0"/>
              <a:t>（</a:t>
            </a:r>
            <a:r>
              <a:rPr lang="zh-TW" altLang="en-US" sz="2800" dirty="0" smtClean="0"/>
              <a:t>二</a:t>
            </a:r>
            <a:r>
              <a:rPr lang="zh-TW" altLang="zh-TW" sz="2800" dirty="0" smtClean="0"/>
              <a:t>）</a:t>
            </a:r>
            <a:r>
              <a:rPr lang="zh-TW" altLang="zh-TW" sz="2800" dirty="0"/>
              <a:t>熟悉的</a:t>
            </a:r>
            <a:r>
              <a:rPr lang="zh-TW" altLang="zh-TW" sz="2800" dirty="0" smtClean="0"/>
              <a:t>安全感</a:t>
            </a:r>
            <a:endParaRPr lang="en-US" altLang="zh-TW" sz="2800" dirty="0" smtClean="0"/>
          </a:p>
          <a:p>
            <a:pPr marL="68580" lvl="0" indent="0">
              <a:buNone/>
            </a:pPr>
            <a:r>
              <a:rPr lang="en-US" altLang="zh-TW" sz="2800" dirty="0" smtClean="0"/>
              <a:t>     </a:t>
            </a:r>
            <a:r>
              <a:rPr lang="zh-TW" altLang="en-US" sz="2800" dirty="0" smtClean="0"/>
              <a:t>１</a:t>
            </a:r>
            <a:r>
              <a:rPr lang="zh-TW" altLang="zh-TW" sz="2800" dirty="0"/>
              <a:t>、 </a:t>
            </a:r>
            <a:r>
              <a:rPr lang="zh-TW" altLang="zh-TW" sz="2800" dirty="0" smtClean="0"/>
              <a:t>讓每個人每天都知道要做什麼</a:t>
            </a:r>
            <a:r>
              <a:rPr lang="zh-TW" altLang="zh-TW" sz="2800" dirty="0"/>
              <a:t>。</a:t>
            </a:r>
          </a:p>
          <a:p>
            <a:pPr marL="68580" indent="0">
              <a:buNone/>
            </a:pPr>
            <a:r>
              <a:rPr lang="en-US" altLang="zh-TW" sz="2800" dirty="0"/>
              <a:t> </a:t>
            </a:r>
            <a:r>
              <a:rPr lang="en-US" altLang="zh-TW" sz="2800" dirty="0" smtClean="0"/>
              <a:t>    </a:t>
            </a:r>
            <a:r>
              <a:rPr lang="zh-TW" altLang="en-US" sz="2800" dirty="0" smtClean="0"/>
              <a:t>２</a:t>
            </a:r>
            <a:r>
              <a:rPr lang="zh-TW" altLang="zh-TW" sz="2800" dirty="0" smtClean="0"/>
              <a:t>、</a:t>
            </a:r>
            <a:r>
              <a:rPr lang="zh-TW" altLang="zh-TW" sz="2800" dirty="0"/>
              <a:t>「雖不滿意，但可承受</a:t>
            </a:r>
            <a:r>
              <a:rPr lang="zh-TW" altLang="zh-TW" sz="2800" dirty="0" smtClean="0"/>
              <a:t>」</a:t>
            </a:r>
            <a:endParaRPr lang="en-US" altLang="zh-TW" sz="2800" dirty="0" smtClean="0"/>
          </a:p>
          <a:p>
            <a:pPr marL="68580" indent="0">
              <a:buNone/>
            </a:pPr>
            <a:r>
              <a:rPr lang="en-US" altLang="zh-TW" sz="2800" dirty="0"/>
              <a:t> </a:t>
            </a:r>
            <a:r>
              <a:rPr lang="en-US" altLang="zh-TW" sz="2800" dirty="0" smtClean="0"/>
              <a:t>             &gt; </a:t>
            </a:r>
            <a:r>
              <a:rPr lang="zh-TW" altLang="zh-TW" sz="2800" dirty="0" smtClean="0"/>
              <a:t>不知道要做什麼</a:t>
            </a:r>
            <a:r>
              <a:rPr lang="zh-TW" altLang="zh-TW" sz="2800" dirty="0"/>
              <a:t>的恐懼</a:t>
            </a:r>
            <a:r>
              <a:rPr lang="zh-TW" altLang="zh-TW" sz="2800" dirty="0" smtClean="0"/>
              <a:t>」</a:t>
            </a:r>
            <a:endParaRPr lang="zh-TW" altLang="zh-TW" sz="2800" dirty="0"/>
          </a:p>
          <a:p>
            <a:endParaRPr kumimoji="1" lang="zh-TW" altLang="en-US" dirty="0"/>
          </a:p>
        </p:txBody>
      </p:sp>
    </p:spTree>
    <p:extLst>
      <p:ext uri="{BB962C8B-B14F-4D97-AF65-F5344CB8AC3E}">
        <p14:creationId xmlns:p14="http://schemas.microsoft.com/office/powerpoint/2010/main" val="20158835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6347" y="274638"/>
            <a:ext cx="8774045" cy="1143000"/>
          </a:xfrm>
        </p:spPr>
        <p:txBody>
          <a:bodyPr>
            <a:normAutofit fontScale="90000"/>
          </a:bodyPr>
          <a:lstStyle/>
          <a:p>
            <a:pPr algn="ctr"/>
            <a:r>
              <a:rPr lang="zh-TW" altLang="zh-TW" dirty="0"/>
              <a:t>「金錢、地位、工作成就</a:t>
            </a:r>
            <a:r>
              <a:rPr lang="zh-TW" altLang="zh-TW" dirty="0" smtClean="0"/>
              <a:t>」</a:t>
            </a:r>
            <a:r>
              <a:rPr lang="en-US" altLang="zh-TW" dirty="0" smtClean="0"/>
              <a:t/>
            </a:r>
            <a:br>
              <a:rPr lang="en-US" altLang="zh-TW" dirty="0" smtClean="0"/>
            </a:br>
            <a:r>
              <a:rPr lang="zh-TW" altLang="zh-TW" dirty="0" smtClean="0"/>
              <a:t>是定義個體價值</a:t>
            </a:r>
            <a:r>
              <a:rPr lang="zh-TW" altLang="zh-TW" dirty="0"/>
              <a:t>的</a:t>
            </a:r>
            <a:r>
              <a:rPr lang="zh-TW" altLang="zh-TW" dirty="0" smtClean="0"/>
              <a:t>指標</a:t>
            </a:r>
            <a:r>
              <a:rPr lang="zh-TW" altLang="zh-TW" dirty="0"/>
              <a:t>？ </a:t>
            </a:r>
            <a:endParaRPr kumimoji="1" lang="zh-TW" altLang="en-US" dirty="0"/>
          </a:p>
        </p:txBody>
      </p:sp>
      <p:sp>
        <p:nvSpPr>
          <p:cNvPr id="3" name="內容版面配置區 2"/>
          <p:cNvSpPr>
            <a:spLocks noGrp="1"/>
          </p:cNvSpPr>
          <p:nvPr>
            <p:ph idx="1"/>
          </p:nvPr>
        </p:nvSpPr>
        <p:spPr>
          <a:xfrm>
            <a:off x="151479" y="1417638"/>
            <a:ext cx="8797348" cy="4085429"/>
          </a:xfrm>
        </p:spPr>
        <p:txBody>
          <a:bodyPr>
            <a:noAutofit/>
          </a:bodyPr>
          <a:lstStyle/>
          <a:p>
            <a:r>
              <a:rPr lang="zh-TW" altLang="zh-TW" sz="2800" dirty="0" smtClean="0"/>
              <a:t>工作與生活的關係</a:t>
            </a:r>
            <a:r>
              <a:rPr lang="zh-TW" altLang="zh-TW" sz="2800" dirty="0"/>
              <a:t>，</a:t>
            </a:r>
            <a:r>
              <a:rPr lang="zh-TW" altLang="zh-TW" sz="2800" dirty="0" smtClean="0"/>
              <a:t>並</a:t>
            </a:r>
            <a:r>
              <a:rPr lang="zh-TW" altLang="zh-TW" sz="2800" dirty="0"/>
              <a:t>非零和，</a:t>
            </a:r>
            <a:r>
              <a:rPr lang="zh-TW" altLang="zh-TW" sz="2800" dirty="0" smtClean="0"/>
              <a:t>而應該是雙贏</a:t>
            </a:r>
            <a:endParaRPr lang="en-US" altLang="zh-TW" sz="2800" dirty="0" smtClean="0"/>
          </a:p>
          <a:p>
            <a:r>
              <a:rPr lang="zh-TW" altLang="zh-TW" sz="2800" dirty="0" smtClean="0"/>
              <a:t>員工協助方案能夠協助當事人重新思考</a:t>
            </a:r>
            <a:r>
              <a:rPr lang="zh-TW" altLang="zh-TW" sz="2800" dirty="0"/>
              <a:t>： </a:t>
            </a:r>
            <a:endParaRPr lang="en-US" altLang="zh-TW" sz="2800" dirty="0" smtClean="0"/>
          </a:p>
          <a:p>
            <a:pPr marL="68580" indent="0">
              <a:buNone/>
            </a:pPr>
            <a:r>
              <a:rPr lang="en-US" altLang="zh-TW" sz="2800" dirty="0" smtClean="0"/>
              <a:t>  </a:t>
            </a:r>
            <a:r>
              <a:rPr lang="zh-TW" altLang="en-US" sz="2800" dirty="0" smtClean="0"/>
              <a:t>１</a:t>
            </a:r>
            <a:r>
              <a:rPr lang="zh-TW" altLang="zh-TW" sz="2800" dirty="0" smtClean="0"/>
              <a:t>、個體可以做出什麼樣</a:t>
            </a:r>
            <a:r>
              <a:rPr lang="zh-TW" altLang="zh-TW" sz="2800" dirty="0"/>
              <a:t>的選擇、採取什麼樣的行動</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以促成壓力降低</a:t>
            </a:r>
            <a:r>
              <a:rPr lang="zh-TW" altLang="zh-TW" sz="2800" dirty="0"/>
              <a:t>、滿意度提升的生活</a:t>
            </a:r>
            <a:r>
              <a:rPr lang="zh-TW" altLang="zh-TW" sz="2800" dirty="0" smtClean="0"/>
              <a:t>形態</a:t>
            </a:r>
            <a:endParaRPr lang="en-US" altLang="zh-TW" sz="2800" dirty="0" smtClean="0"/>
          </a:p>
          <a:p>
            <a:pPr marL="68580" indent="0">
              <a:buNone/>
            </a:pPr>
            <a:r>
              <a:rPr lang="en-US" altLang="zh-TW" sz="2800" dirty="0" smtClean="0"/>
              <a:t>  </a:t>
            </a:r>
            <a:r>
              <a:rPr lang="zh-TW" altLang="en-US" sz="2800" dirty="0" smtClean="0"/>
              <a:t>２</a:t>
            </a:r>
            <a:r>
              <a:rPr lang="zh-TW" altLang="zh-TW" sz="2800" dirty="0" smtClean="0"/>
              <a:t>、個體能夠意識到生活與</a:t>
            </a:r>
            <a:r>
              <a:rPr lang="zh-TW" altLang="zh-TW" sz="2800" dirty="0"/>
              <a:t>工作的關係是隨著人生</a:t>
            </a:r>
            <a:r>
              <a:rPr lang="zh-TW" altLang="zh-TW" sz="2800" dirty="0" smtClean="0"/>
              <a:t>階段</a:t>
            </a:r>
            <a:endParaRPr lang="en-US" altLang="zh-TW" sz="2800" dirty="0" smtClean="0"/>
          </a:p>
          <a:p>
            <a:pPr marL="68580" indent="0">
              <a:buNone/>
            </a:pPr>
            <a:r>
              <a:rPr lang="en-US" altLang="zh-TW" sz="2800" dirty="0"/>
              <a:t> </a:t>
            </a:r>
            <a:r>
              <a:rPr lang="en-US" altLang="zh-TW" sz="2800" dirty="0" smtClean="0"/>
              <a:t>        </a:t>
            </a:r>
            <a:r>
              <a:rPr lang="zh-TW" altLang="zh-TW" sz="2800" dirty="0" smtClean="0"/>
              <a:t>動態</a:t>
            </a:r>
            <a:r>
              <a:rPr lang="zh-TW" altLang="zh-TW" sz="2800" dirty="0"/>
              <a:t>調整，而非一成不變</a:t>
            </a:r>
            <a:r>
              <a:rPr lang="zh-TW" altLang="zh-TW" sz="2800" dirty="0" smtClean="0"/>
              <a:t>的</a:t>
            </a:r>
            <a:endParaRPr lang="en-US" altLang="zh-TW" sz="2800" dirty="0" smtClean="0"/>
          </a:p>
          <a:p>
            <a:pPr marL="68580" indent="0">
              <a:buNone/>
            </a:pPr>
            <a:r>
              <a:rPr lang="en-US" altLang="zh-TW" sz="2800" dirty="0" smtClean="0"/>
              <a:t>  </a:t>
            </a:r>
            <a:r>
              <a:rPr lang="zh-TW" altLang="en-US" sz="2800" dirty="0" smtClean="0"/>
              <a:t>３</a:t>
            </a:r>
            <a:r>
              <a:rPr lang="zh-TW" altLang="zh-TW" sz="2800" dirty="0" smtClean="0"/>
              <a:t>、時時觀</a:t>
            </a:r>
            <a:r>
              <a:rPr lang="zh-TW" altLang="zh-TW" sz="2800" dirty="0"/>
              <a:t>照自己的需求與環境的變化，將工作與</a:t>
            </a:r>
            <a:r>
              <a:rPr lang="zh-TW" altLang="zh-TW" sz="2800" dirty="0" smtClean="0"/>
              <a:t>生活</a:t>
            </a:r>
            <a:endParaRPr lang="en-US" altLang="zh-TW" sz="2800" dirty="0" smtClean="0"/>
          </a:p>
          <a:p>
            <a:pPr marL="68580" indent="0">
              <a:buNone/>
            </a:pPr>
            <a:r>
              <a:rPr lang="en-US" altLang="zh-TW" sz="2800" dirty="0"/>
              <a:t> </a:t>
            </a:r>
            <a:r>
              <a:rPr lang="en-US" altLang="zh-TW" sz="2800" dirty="0" smtClean="0"/>
              <a:t>        </a:t>
            </a:r>
            <a:r>
              <a:rPr lang="zh-TW" altLang="zh-TW" sz="2800" dirty="0" smtClean="0"/>
              <a:t>互相剝奪</a:t>
            </a:r>
            <a:r>
              <a:rPr lang="zh-TW" altLang="zh-TW" sz="2800" dirty="0"/>
              <a:t>的關係，轉化為互相支持的結果。 </a:t>
            </a:r>
            <a:endParaRPr kumimoji="1" lang="zh-TW" altLang="en-US" sz="2800" dirty="0"/>
          </a:p>
        </p:txBody>
      </p:sp>
    </p:spTree>
    <p:extLst>
      <p:ext uri="{BB962C8B-B14F-4D97-AF65-F5344CB8AC3E}">
        <p14:creationId xmlns:p14="http://schemas.microsoft.com/office/powerpoint/2010/main" val="15205774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三、工作與生活不平衡的常見難題 </a:t>
            </a:r>
            <a:endParaRPr kumimoji="1" lang="zh-TW" altLang="en-US" dirty="0"/>
          </a:p>
        </p:txBody>
      </p:sp>
      <p:sp>
        <p:nvSpPr>
          <p:cNvPr id="3" name="內容版面配置區 2"/>
          <p:cNvSpPr>
            <a:spLocks noGrp="1"/>
          </p:cNvSpPr>
          <p:nvPr>
            <p:ph idx="1"/>
          </p:nvPr>
        </p:nvSpPr>
        <p:spPr/>
        <p:txBody>
          <a:bodyPr>
            <a:normAutofit fontScale="92500" lnSpcReduction="10000"/>
          </a:bodyPr>
          <a:lstStyle/>
          <a:p>
            <a:r>
              <a:rPr lang="zh-TW" altLang="zh-TW" sz="2800" dirty="0" smtClean="0"/>
              <a:t>職場中工作跟</a:t>
            </a:r>
            <a:r>
              <a:rPr lang="zh-TW" altLang="zh-TW" sz="2800" dirty="0"/>
              <a:t>生活無法兼顧的人，常見的</a:t>
            </a:r>
            <a:r>
              <a:rPr lang="zh-TW" altLang="zh-TW" sz="2800" dirty="0" smtClean="0"/>
              <a:t>議題：</a:t>
            </a:r>
            <a:endParaRPr lang="en-US" altLang="zh-TW" sz="2800" dirty="0" smtClean="0"/>
          </a:p>
          <a:p>
            <a:pPr marL="68580" indent="0">
              <a:buNone/>
            </a:pPr>
            <a:r>
              <a:rPr lang="en-US" altLang="zh-TW" sz="2800" dirty="0"/>
              <a:t> </a:t>
            </a:r>
            <a:r>
              <a:rPr lang="en-US" altLang="zh-TW" sz="2800" dirty="0" smtClean="0"/>
              <a:t>  </a:t>
            </a:r>
            <a:r>
              <a:rPr lang="zh-TW" altLang="zh-TW" sz="2800" dirty="0" smtClean="0"/>
              <a:t>家庭</a:t>
            </a:r>
            <a:r>
              <a:rPr lang="zh-TW" altLang="zh-TW" sz="2800" dirty="0"/>
              <a:t>、健康、人際關係、</a:t>
            </a:r>
            <a:r>
              <a:rPr lang="zh-TW" altLang="zh-TW" sz="2800" dirty="0" smtClean="0"/>
              <a:t>自我發展</a:t>
            </a:r>
            <a:r>
              <a:rPr lang="zh-TW" altLang="en-US" sz="2800" dirty="0" smtClean="0"/>
              <a:t>等</a:t>
            </a:r>
            <a:r>
              <a:rPr lang="zh-TW" altLang="zh-TW" sz="2800" dirty="0" smtClean="0"/>
              <a:t>面</a:t>
            </a:r>
            <a:r>
              <a:rPr lang="zh-TW" altLang="zh-TW" sz="2800" dirty="0"/>
              <a:t>向。</a:t>
            </a:r>
          </a:p>
          <a:p>
            <a:r>
              <a:rPr lang="zh-TW" altLang="zh-TW" sz="2800" dirty="0"/>
              <a:t>透過員工協助方</a:t>
            </a:r>
            <a:r>
              <a:rPr lang="zh-TW" altLang="zh-TW" sz="2800" dirty="0" smtClean="0"/>
              <a:t>案的諮詢</a:t>
            </a:r>
            <a:endParaRPr lang="en-US" altLang="zh-TW" sz="2800" dirty="0" smtClean="0"/>
          </a:p>
          <a:p>
            <a:pPr marL="68580" indent="0">
              <a:buNone/>
            </a:pPr>
            <a:r>
              <a:rPr lang="en-US" altLang="zh-TW" sz="2800" dirty="0"/>
              <a:t> </a:t>
            </a:r>
            <a:r>
              <a:rPr lang="en-US" altLang="zh-TW" sz="2800" dirty="0" smtClean="0"/>
              <a:t>  </a:t>
            </a:r>
            <a:r>
              <a:rPr lang="zh-TW" altLang="en-US" sz="2800" dirty="0" smtClean="0"/>
              <a:t>１</a:t>
            </a:r>
            <a:r>
              <a:rPr lang="zh-TW" altLang="zh-TW" sz="2800" dirty="0"/>
              <a:t>、</a:t>
            </a:r>
            <a:r>
              <a:rPr lang="zh-TW" altLang="zh-TW" sz="2800" dirty="0" smtClean="0"/>
              <a:t>釐</a:t>
            </a:r>
            <a:r>
              <a:rPr lang="zh-TW" altLang="zh-TW" sz="2800" dirty="0"/>
              <a:t>清自己的定位與規劃發展</a:t>
            </a:r>
            <a:r>
              <a:rPr lang="zh-TW" altLang="zh-TW" sz="2800" dirty="0" smtClean="0"/>
              <a:t>策略</a:t>
            </a:r>
            <a:endParaRPr lang="en-US" altLang="zh-TW" sz="2800" dirty="0" smtClean="0"/>
          </a:p>
          <a:p>
            <a:pPr marL="68580" indent="0">
              <a:buNone/>
            </a:pPr>
            <a:r>
              <a:rPr lang="en-US" altLang="zh-TW" sz="2800" dirty="0"/>
              <a:t> </a:t>
            </a:r>
            <a:r>
              <a:rPr lang="en-US" altLang="zh-TW" sz="2800" dirty="0" smtClean="0"/>
              <a:t>  </a:t>
            </a:r>
            <a:r>
              <a:rPr lang="zh-TW" altLang="en-US" sz="2800" dirty="0" smtClean="0"/>
              <a:t>２</a:t>
            </a:r>
            <a:r>
              <a:rPr lang="zh-TW" altLang="zh-TW" sz="2800" dirty="0" smtClean="0"/>
              <a:t>、從現狀出發</a:t>
            </a:r>
            <a:r>
              <a:rPr lang="zh-TW" altLang="zh-TW" sz="2800" dirty="0"/>
              <a:t>，擬定具體可行的計畫，拉</a:t>
            </a:r>
            <a:r>
              <a:rPr lang="zh-TW" altLang="zh-TW" sz="2800" dirty="0" smtClean="0"/>
              <a:t>近</a:t>
            </a:r>
            <a:endParaRPr lang="en-US" altLang="zh-TW" sz="2800" dirty="0" smtClean="0"/>
          </a:p>
          <a:p>
            <a:pPr marL="68580" indent="0">
              <a:buNone/>
            </a:pPr>
            <a:r>
              <a:rPr lang="en-US" altLang="zh-TW" sz="2800" dirty="0"/>
              <a:t> </a:t>
            </a:r>
            <a:r>
              <a:rPr lang="en-US" altLang="zh-TW" sz="2800" dirty="0" smtClean="0"/>
              <a:t>         </a:t>
            </a:r>
            <a:r>
              <a:rPr lang="zh-TW" altLang="zh-TW" sz="2800" dirty="0" smtClean="0"/>
              <a:t>現實與</a:t>
            </a:r>
            <a:r>
              <a:rPr lang="zh-TW" altLang="zh-TW" sz="2800" dirty="0"/>
              <a:t>夢想的距離</a:t>
            </a:r>
            <a:r>
              <a:rPr lang="zh-TW" altLang="zh-TW" sz="2800" dirty="0" smtClean="0"/>
              <a:t>，</a:t>
            </a:r>
            <a:endParaRPr lang="en-US" altLang="zh-TW" sz="2800" dirty="0" smtClean="0"/>
          </a:p>
          <a:p>
            <a:pPr marL="68580" indent="0">
              <a:buNone/>
            </a:pPr>
            <a:r>
              <a:rPr lang="en-US" altLang="zh-TW" sz="2800" dirty="0" smtClean="0"/>
              <a:t>   </a:t>
            </a:r>
            <a:r>
              <a:rPr lang="zh-TW" altLang="en-US" sz="2800" dirty="0" smtClean="0"/>
              <a:t>３</a:t>
            </a:r>
            <a:r>
              <a:rPr lang="zh-TW" altLang="zh-TW" sz="2800" dirty="0" smtClean="0"/>
              <a:t>、轉換</a:t>
            </a:r>
            <a:r>
              <a:rPr lang="zh-TW" altLang="en-US" sz="2800" dirty="0" smtClean="0"/>
              <a:t>心情</a:t>
            </a:r>
            <a:r>
              <a:rPr lang="zh-TW" altLang="zh-TW" sz="2800" dirty="0" smtClean="0"/>
              <a:t>：在受限</a:t>
            </a:r>
            <a:r>
              <a:rPr lang="zh-TW" altLang="zh-TW" sz="2800" dirty="0"/>
              <a:t>的牢籠中</a:t>
            </a:r>
            <a:r>
              <a:rPr lang="zh-TW" altLang="zh-TW" sz="2800" dirty="0" smtClean="0"/>
              <a:t>工作、懷</a:t>
            </a:r>
            <a:r>
              <a:rPr lang="zh-TW" altLang="zh-TW" sz="2800" dirty="0"/>
              <a:t>才不遇</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找</a:t>
            </a:r>
            <a:r>
              <a:rPr lang="zh-TW" altLang="zh-TW" sz="2800" dirty="0"/>
              <a:t>不到</a:t>
            </a:r>
            <a:r>
              <a:rPr lang="zh-TW" altLang="zh-TW" sz="2800" dirty="0" smtClean="0"/>
              <a:t>舞台的失落感</a:t>
            </a:r>
            <a:r>
              <a:rPr lang="zh-TW" altLang="en-US" sz="2800" dirty="0" smtClean="0"/>
              <a:t>等</a:t>
            </a:r>
            <a:r>
              <a:rPr lang="zh-TW" altLang="zh-TW" sz="2800" dirty="0" smtClean="0"/>
              <a:t>。 </a:t>
            </a:r>
            <a:endParaRPr kumimoji="1" lang="zh-TW" altLang="en-US" sz="2800" dirty="0"/>
          </a:p>
        </p:txBody>
      </p:sp>
    </p:spTree>
    <p:extLst>
      <p:ext uri="{BB962C8B-B14F-4D97-AF65-F5344CB8AC3E}">
        <p14:creationId xmlns:p14="http://schemas.microsoft.com/office/powerpoint/2010/main" val="5804860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四、成功職涯與快樂生活的觀點 </a:t>
            </a:r>
            <a:endParaRPr kumimoji="1" lang="zh-TW" altLang="en-US" dirty="0"/>
          </a:p>
        </p:txBody>
      </p:sp>
      <p:sp>
        <p:nvSpPr>
          <p:cNvPr id="3" name="內容版面配置區 2"/>
          <p:cNvSpPr>
            <a:spLocks noGrp="1"/>
          </p:cNvSpPr>
          <p:nvPr>
            <p:ph idx="1"/>
          </p:nvPr>
        </p:nvSpPr>
        <p:spPr/>
        <p:txBody>
          <a:bodyPr>
            <a:normAutofit/>
          </a:bodyPr>
          <a:lstStyle/>
          <a:p>
            <a:r>
              <a:rPr lang="zh-TW" altLang="zh-TW" sz="2800" dirty="0" smtClean="0"/>
              <a:t>何謂「成功」？ </a:t>
            </a:r>
            <a:r>
              <a:rPr lang="zh-TW" altLang="en-US" sz="2800" dirty="0" smtClean="0"/>
              <a:t>怎樣才叫做</a:t>
            </a:r>
            <a:r>
              <a:rPr lang="zh-TW" altLang="zh-TW" sz="2800" dirty="0" smtClean="0"/>
              <a:t>「快樂 」？</a:t>
            </a:r>
            <a:endParaRPr lang="en-US" altLang="zh-TW" sz="2800" dirty="0" smtClean="0"/>
          </a:p>
          <a:p>
            <a:r>
              <a:rPr lang="zh-TW" altLang="zh-TW" sz="2800" dirty="0"/>
              <a:t>書中歸納出可能影響多數人擁有成功職涯與快樂生活的兩大關鍵原因</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a:t>
            </a:r>
            <a:r>
              <a:rPr lang="zh-TW" altLang="zh-TW" sz="2800" dirty="0"/>
              <a:t>一）「時間的價值觀</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a:t>
            </a:r>
            <a:r>
              <a:rPr lang="zh-TW" altLang="zh-TW" sz="2800" dirty="0"/>
              <a:t>二）「追求真實自我的價值觀</a:t>
            </a:r>
            <a:r>
              <a:rPr lang="zh-TW" altLang="zh-TW" sz="2800" dirty="0" smtClean="0"/>
              <a:t>」</a:t>
            </a:r>
            <a:endParaRPr lang="zh-TW" altLang="zh-TW" sz="2800" dirty="0"/>
          </a:p>
          <a:p>
            <a:pPr marL="68580" indent="0">
              <a:buNone/>
            </a:pPr>
            <a:endParaRPr kumimoji="1" lang="zh-TW" altLang="en-US" sz="2800" dirty="0"/>
          </a:p>
        </p:txBody>
      </p:sp>
    </p:spTree>
    <p:extLst>
      <p:ext uri="{BB962C8B-B14F-4D97-AF65-F5344CB8AC3E}">
        <p14:creationId xmlns:p14="http://schemas.microsoft.com/office/powerpoint/2010/main" val="402460385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（一）「時間的價值觀</a:t>
            </a:r>
            <a:r>
              <a:rPr lang="zh-TW" altLang="zh-TW" dirty="0" smtClean="0"/>
              <a:t>」</a:t>
            </a:r>
            <a:endParaRPr kumimoji="1" lang="zh-TW" altLang="en-US" dirty="0"/>
          </a:p>
        </p:txBody>
      </p:sp>
      <p:sp>
        <p:nvSpPr>
          <p:cNvPr id="3" name="內容版面配置區 2"/>
          <p:cNvSpPr>
            <a:spLocks noGrp="1"/>
          </p:cNvSpPr>
          <p:nvPr>
            <p:ph idx="1"/>
          </p:nvPr>
        </p:nvSpPr>
        <p:spPr/>
        <p:txBody>
          <a:bodyPr>
            <a:normAutofit/>
          </a:bodyPr>
          <a:lstStyle/>
          <a:p>
            <a:r>
              <a:rPr lang="zh-TW" altLang="en-US" sz="2800" dirty="0" smtClean="0"/>
              <a:t>對</a:t>
            </a:r>
            <a:r>
              <a:rPr lang="zh-TW" altLang="zh-TW" sz="2800" dirty="0" smtClean="0"/>
              <a:t>「工作中付出過量時間」有擴大解釋</a:t>
            </a:r>
            <a:endParaRPr lang="en-US" altLang="zh-TW" sz="2800" dirty="0" smtClean="0"/>
          </a:p>
          <a:p>
            <a:pPr marL="68580" indent="0">
              <a:buNone/>
            </a:pPr>
            <a:r>
              <a:rPr lang="en-US" altLang="zh-TW" sz="2800" dirty="0" smtClean="0"/>
              <a:t>  </a:t>
            </a:r>
            <a:r>
              <a:rPr lang="zh-TW" altLang="zh-TW" sz="2800" dirty="0" smtClean="0"/>
              <a:t>→ </a:t>
            </a:r>
            <a:r>
              <a:rPr lang="zh-TW" altLang="en-US" sz="2800" dirty="0" smtClean="0"/>
              <a:t>結果</a:t>
            </a:r>
            <a:r>
              <a:rPr lang="zh-TW" altLang="zh-TW" sz="2800" dirty="0" smtClean="0"/>
              <a:t>卻通常與期待</a:t>
            </a:r>
            <a:r>
              <a:rPr lang="zh-TW" altLang="zh-TW" sz="2800" dirty="0"/>
              <a:t>有所</a:t>
            </a:r>
            <a:r>
              <a:rPr lang="zh-TW" altLang="zh-TW" sz="2800" dirty="0" smtClean="0"/>
              <a:t>落差</a:t>
            </a:r>
            <a:r>
              <a:rPr lang="en-US" altLang="zh-TW" sz="2800" dirty="0" smtClean="0"/>
              <a:t> </a:t>
            </a:r>
          </a:p>
          <a:p>
            <a:pPr marL="68580" indent="0">
              <a:buNone/>
            </a:pPr>
            <a:r>
              <a:rPr lang="en-US" altLang="zh-TW" sz="2800" dirty="0"/>
              <a:t> </a:t>
            </a:r>
            <a:r>
              <a:rPr lang="en-US" altLang="zh-TW" sz="2800" dirty="0" smtClean="0"/>
              <a:t> </a:t>
            </a:r>
            <a:r>
              <a:rPr lang="zh-TW" altLang="zh-TW" sz="2800" dirty="0" smtClean="0"/>
              <a:t>→</a:t>
            </a:r>
            <a:r>
              <a:rPr lang="en-US" altLang="zh-TW" sz="2800" dirty="0" smtClean="0"/>
              <a:t> </a:t>
            </a:r>
            <a:r>
              <a:rPr lang="zh-TW" altLang="zh-TW" sz="2800" dirty="0" smtClean="0"/>
              <a:t>陷入追求與失落</a:t>
            </a:r>
            <a:r>
              <a:rPr lang="zh-TW" altLang="zh-TW" sz="2800" dirty="0"/>
              <a:t>的</a:t>
            </a:r>
            <a:r>
              <a:rPr lang="zh-TW" altLang="zh-TW" sz="2800" dirty="0" smtClean="0"/>
              <a:t>循環</a:t>
            </a:r>
            <a:endParaRPr lang="zh-TW" altLang="zh-TW" sz="2800" dirty="0"/>
          </a:p>
          <a:p>
            <a:r>
              <a:rPr lang="zh-TW" altLang="zh-TW" sz="2800" dirty="0"/>
              <a:t>在知識經濟的時代，當組織不再以工作時數，而是以工作成果來要求效益的時候，職場工作者的真正挑戰才要開始。 </a:t>
            </a:r>
            <a:endParaRPr kumimoji="1" lang="zh-TW" altLang="en-US" sz="2800" dirty="0"/>
          </a:p>
        </p:txBody>
      </p:sp>
    </p:spTree>
    <p:extLst>
      <p:ext uri="{BB962C8B-B14F-4D97-AF65-F5344CB8AC3E}">
        <p14:creationId xmlns:p14="http://schemas.microsoft.com/office/powerpoint/2010/main" val="21441903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（一）「時間的價值觀」</a:t>
            </a:r>
            <a:endParaRPr kumimoji="1" lang="zh-TW" altLang="en-US" dirty="0"/>
          </a:p>
        </p:txBody>
      </p:sp>
      <p:sp>
        <p:nvSpPr>
          <p:cNvPr id="3" name="內容版面配置區 2"/>
          <p:cNvSpPr>
            <a:spLocks noGrp="1"/>
          </p:cNvSpPr>
          <p:nvPr>
            <p:ph idx="1"/>
          </p:nvPr>
        </p:nvSpPr>
        <p:spPr>
          <a:xfrm>
            <a:off x="267999" y="1188650"/>
            <a:ext cx="8669175" cy="4318447"/>
          </a:xfrm>
        </p:spPr>
        <p:txBody>
          <a:bodyPr>
            <a:noAutofit/>
          </a:bodyPr>
          <a:lstStyle/>
          <a:p>
            <a:r>
              <a:rPr lang="zh-TW" altLang="zh-TW" sz="2800" dirty="0" smtClean="0"/>
              <a:t>充分發揮時間價值：能夠</a:t>
            </a:r>
            <a:r>
              <a:rPr lang="zh-TW" altLang="zh-TW" sz="2800" dirty="0"/>
              <a:t>善用時間自由</a:t>
            </a:r>
            <a:r>
              <a:rPr lang="zh-TW" altLang="zh-TW" sz="2800" dirty="0" smtClean="0"/>
              <a:t>，悠遊於工作</a:t>
            </a:r>
            <a:endParaRPr lang="en-US" altLang="zh-TW" sz="2800" dirty="0" smtClean="0"/>
          </a:p>
          <a:p>
            <a:pPr marL="68580" indent="0">
              <a:buNone/>
            </a:pPr>
            <a:r>
              <a:rPr lang="en-US" altLang="zh-TW" sz="2800" dirty="0"/>
              <a:t> </a:t>
            </a:r>
            <a:r>
              <a:rPr lang="en-US" altLang="zh-TW" sz="2800" dirty="0" smtClean="0"/>
              <a:t>  </a:t>
            </a:r>
            <a:r>
              <a:rPr lang="zh-TW" altLang="zh-TW" sz="2800" dirty="0" smtClean="0"/>
              <a:t>與生活之間，掌握自主權、</a:t>
            </a:r>
            <a:r>
              <a:rPr lang="zh-TW" altLang="en-US" sz="2800" dirty="0" smtClean="0"/>
              <a:t>完成</a:t>
            </a:r>
            <a:r>
              <a:rPr lang="zh-TW" altLang="zh-TW" sz="2800" dirty="0" smtClean="0"/>
              <a:t>讓人仰慕的</a:t>
            </a:r>
            <a:r>
              <a:rPr lang="zh-TW" altLang="zh-TW" sz="2800" dirty="0"/>
              <a:t>工作成就</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zh-TW" sz="2800" dirty="0" smtClean="0"/>
              <a:t>自信與快樂的生活。</a:t>
            </a:r>
            <a:endParaRPr lang="zh-TW" altLang="zh-TW" sz="2800" dirty="0"/>
          </a:p>
          <a:p>
            <a:r>
              <a:rPr lang="zh-TW" altLang="zh-TW" sz="2800" dirty="0"/>
              <a:t>思考工作成就與快樂</a:t>
            </a:r>
            <a:r>
              <a:rPr lang="zh-TW" altLang="zh-TW" sz="2800" dirty="0" smtClean="0"/>
              <a:t>生活的人</a:t>
            </a:r>
            <a:endParaRPr lang="en-US" altLang="zh-TW" sz="2800" dirty="0" smtClean="0"/>
          </a:p>
          <a:p>
            <a:pPr marL="68580" indent="0">
              <a:buNone/>
            </a:pPr>
            <a:r>
              <a:rPr lang="en-US" altLang="zh-TW" sz="2800" dirty="0"/>
              <a:t> </a:t>
            </a:r>
            <a:r>
              <a:rPr lang="en-US" altLang="zh-TW" sz="2800" dirty="0" smtClean="0"/>
              <a:t> </a:t>
            </a:r>
            <a:r>
              <a:rPr lang="zh-TW" altLang="en-US" sz="2800" dirty="0" smtClean="0"/>
              <a:t>１</a:t>
            </a:r>
            <a:r>
              <a:rPr lang="zh-TW" altLang="zh-TW" sz="2800" dirty="0" smtClean="0"/>
              <a:t>、懂得分辨</a:t>
            </a:r>
            <a:r>
              <a:rPr lang="zh-TW" altLang="zh-TW" sz="2800" dirty="0"/>
              <a:t>優先順序、順勢而為</a:t>
            </a:r>
            <a:r>
              <a:rPr lang="zh-TW" altLang="zh-TW" sz="2800" dirty="0" smtClean="0"/>
              <a:t>。</a:t>
            </a:r>
            <a:endParaRPr lang="en-US" altLang="zh-TW" sz="2800" dirty="0" smtClean="0"/>
          </a:p>
          <a:p>
            <a:pPr marL="68580" indent="0">
              <a:buNone/>
            </a:pPr>
            <a:r>
              <a:rPr lang="en-US" altLang="zh-TW" sz="2800" dirty="0" smtClean="0"/>
              <a:t>  </a:t>
            </a:r>
            <a:r>
              <a:rPr lang="zh-TW" altLang="en-US" sz="2800" dirty="0" smtClean="0"/>
              <a:t>２</a:t>
            </a:r>
            <a:r>
              <a:rPr lang="zh-TW" altLang="zh-TW" sz="2800" dirty="0"/>
              <a:t>、</a:t>
            </a:r>
            <a:r>
              <a:rPr lang="zh-TW" altLang="zh-TW" sz="2800" dirty="0" smtClean="0"/>
              <a:t>清楚</a:t>
            </a:r>
            <a:r>
              <a:rPr lang="zh-TW" altLang="zh-TW" sz="2800" dirty="0"/>
              <a:t>自己必須花最多的時間在最重要的</a:t>
            </a:r>
            <a:r>
              <a:rPr lang="zh-TW" altLang="zh-TW" sz="2800" dirty="0" smtClean="0"/>
              <a:t>事情上面</a:t>
            </a:r>
            <a:endParaRPr lang="en-US" altLang="zh-TW" sz="2800" dirty="0" smtClean="0"/>
          </a:p>
          <a:p>
            <a:pPr marL="68580" indent="0">
              <a:buNone/>
            </a:pPr>
            <a:r>
              <a:rPr lang="en-US" altLang="zh-TW" sz="2800" dirty="0" smtClean="0"/>
              <a:t>  </a:t>
            </a:r>
            <a:r>
              <a:rPr lang="zh-TW" altLang="en-US" sz="2800" dirty="0" smtClean="0"/>
              <a:t>３</a:t>
            </a:r>
            <a:r>
              <a:rPr lang="zh-TW" altLang="zh-TW" sz="2800" dirty="0" smtClean="0"/>
              <a:t>、會隨時觀察</a:t>
            </a:r>
            <a:r>
              <a:rPr lang="zh-TW" altLang="zh-TW" sz="2800" dirty="0"/>
              <a:t>、</a:t>
            </a:r>
            <a:r>
              <a:rPr lang="zh-TW" altLang="zh-TW" sz="2800" dirty="0" smtClean="0"/>
              <a:t>隨</a:t>
            </a:r>
            <a:r>
              <a:rPr lang="zh-TW" altLang="zh-TW" sz="2800" dirty="0"/>
              <a:t>時調整，因而能夠達成內心的</a:t>
            </a:r>
            <a:r>
              <a:rPr lang="zh-TW" altLang="zh-TW" sz="2800" dirty="0" smtClean="0"/>
              <a:t>平</a:t>
            </a:r>
            <a:endParaRPr lang="en-US" altLang="zh-TW" sz="2800" dirty="0" smtClean="0"/>
          </a:p>
          <a:p>
            <a:pPr marL="68580" indent="0">
              <a:buNone/>
            </a:pPr>
            <a:r>
              <a:rPr lang="en-US" altLang="zh-TW" sz="2800" dirty="0"/>
              <a:t> </a:t>
            </a:r>
            <a:r>
              <a:rPr lang="en-US" altLang="zh-TW" sz="2800" dirty="0" smtClean="0"/>
              <a:t>        </a:t>
            </a:r>
            <a:r>
              <a:rPr lang="zh-TW" altLang="zh-TW" sz="2800" dirty="0" smtClean="0"/>
              <a:t>衡</a:t>
            </a:r>
            <a:r>
              <a:rPr lang="zh-TW" altLang="zh-TW" sz="2800" dirty="0"/>
              <a:t>（不是時間分配的平衡</a:t>
            </a:r>
            <a:r>
              <a:rPr lang="zh-TW" altLang="zh-TW" sz="2800" dirty="0" smtClean="0"/>
              <a:t>）。 </a:t>
            </a:r>
            <a:endParaRPr kumimoji="1" lang="zh-TW" altLang="en-US" sz="2800" dirty="0"/>
          </a:p>
        </p:txBody>
      </p:sp>
    </p:spTree>
    <p:extLst>
      <p:ext uri="{BB962C8B-B14F-4D97-AF65-F5344CB8AC3E}">
        <p14:creationId xmlns:p14="http://schemas.microsoft.com/office/powerpoint/2010/main" val="4083094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（二）追求真實自我的價值觀 </a:t>
            </a:r>
            <a:endParaRPr kumimoji="1" lang="zh-TW" altLang="en-US" dirty="0"/>
          </a:p>
        </p:txBody>
      </p:sp>
      <p:sp>
        <p:nvSpPr>
          <p:cNvPr id="3" name="內容版面配置區 2"/>
          <p:cNvSpPr>
            <a:spLocks noGrp="1"/>
          </p:cNvSpPr>
          <p:nvPr>
            <p:ph idx="1"/>
          </p:nvPr>
        </p:nvSpPr>
        <p:spPr>
          <a:xfrm>
            <a:off x="349565" y="1600201"/>
            <a:ext cx="8552654" cy="3733800"/>
          </a:xfrm>
        </p:spPr>
        <p:txBody>
          <a:bodyPr>
            <a:noAutofit/>
          </a:bodyPr>
          <a:lstStyle/>
          <a:p>
            <a:r>
              <a:rPr lang="zh-TW" altLang="zh-TW" sz="2800" dirty="0" smtClean="0"/>
              <a:t>工作與生活採二分的態度</a:t>
            </a:r>
            <a:r>
              <a:rPr lang="en-US" altLang="zh-TW" sz="2800" dirty="0" smtClean="0"/>
              <a:t> </a:t>
            </a:r>
            <a:r>
              <a:rPr lang="zh-TW" altLang="zh-TW" sz="2800" dirty="0" smtClean="0"/>
              <a:t>→ 「</a:t>
            </a:r>
            <a:r>
              <a:rPr lang="zh-TW" altLang="zh-TW" sz="2800" dirty="0"/>
              <a:t>工作」成了生命中最沒有品質的一件事。</a:t>
            </a:r>
          </a:p>
          <a:p>
            <a:r>
              <a:rPr lang="zh-TW" altLang="zh-TW" sz="2800" dirty="0" smtClean="0"/>
              <a:t>工作是</a:t>
            </a:r>
            <a:r>
              <a:rPr lang="zh-TW" altLang="zh-TW" sz="2800" dirty="0"/>
              <a:t>在生活中學習、成長、創作、成就的</a:t>
            </a:r>
            <a:r>
              <a:rPr lang="zh-TW" altLang="zh-TW" sz="2800" dirty="0" smtClean="0"/>
              <a:t>一件事</a:t>
            </a:r>
            <a:endParaRPr lang="zh-TW" altLang="zh-TW" sz="2800" dirty="0"/>
          </a:p>
          <a:p>
            <a:r>
              <a:rPr lang="zh-TW" altLang="zh-TW" sz="2800" dirty="0" smtClean="0"/>
              <a:t>不如</a:t>
            </a:r>
            <a:r>
              <a:rPr lang="zh-TW" altLang="zh-TW" sz="2800" dirty="0"/>
              <a:t>誠實地承認自己的想法與需要</a:t>
            </a:r>
            <a:r>
              <a:rPr lang="zh-TW" altLang="zh-TW" sz="2800" dirty="0" smtClean="0"/>
              <a:t>。</a:t>
            </a:r>
            <a:endParaRPr lang="en-US" altLang="zh-TW" sz="2800" dirty="0" smtClean="0"/>
          </a:p>
          <a:p>
            <a:r>
              <a:rPr lang="zh-TW" altLang="en-US" sz="2800" dirty="0" smtClean="0"/>
              <a:t>諮詢顧問會提出討論的五個面向</a:t>
            </a:r>
            <a:r>
              <a:rPr lang="zh-TW" altLang="zh-TW" sz="2800" dirty="0" smtClean="0"/>
              <a:t>：</a:t>
            </a:r>
            <a:endParaRPr lang="en-US" altLang="zh-TW" sz="2800" dirty="0" smtClean="0"/>
          </a:p>
          <a:p>
            <a:pPr marL="68580" indent="0">
              <a:buNone/>
            </a:pPr>
            <a:r>
              <a:rPr lang="en-US" altLang="zh-TW" sz="2800" dirty="0"/>
              <a:t> </a:t>
            </a:r>
            <a:r>
              <a:rPr lang="en-US" altLang="zh-TW" sz="2800" dirty="0" smtClean="0"/>
              <a:t>  </a:t>
            </a:r>
            <a:r>
              <a:rPr lang="zh-TW" altLang="en-US" sz="2800" dirty="0" smtClean="0"/>
              <a:t>１</a:t>
            </a:r>
            <a:r>
              <a:rPr lang="zh-TW" altLang="zh-TW" sz="2800" dirty="0" smtClean="0"/>
              <a:t>、薪水</a:t>
            </a:r>
            <a:r>
              <a:rPr lang="en-US" altLang="zh-TW" sz="2800" dirty="0" smtClean="0"/>
              <a:t>     </a:t>
            </a:r>
            <a:r>
              <a:rPr lang="zh-TW" altLang="en-US" sz="2800" dirty="0" smtClean="0"/>
              <a:t>２</a:t>
            </a:r>
            <a:r>
              <a:rPr lang="zh-TW" altLang="zh-TW" sz="2800" dirty="0" smtClean="0"/>
              <a:t>、</a:t>
            </a:r>
            <a:r>
              <a:rPr lang="zh-TW" altLang="zh-TW" sz="2800" dirty="0"/>
              <a:t>未來發</a:t>
            </a:r>
            <a:r>
              <a:rPr lang="zh-TW" altLang="zh-TW" sz="2800" dirty="0" smtClean="0"/>
              <a:t>展性</a:t>
            </a:r>
            <a:r>
              <a:rPr lang="en-US" altLang="zh-TW" sz="2800" dirty="0" smtClean="0"/>
              <a:t> </a:t>
            </a:r>
            <a:r>
              <a:rPr lang="zh-TW" altLang="en-US" sz="2800" dirty="0" smtClean="0"/>
              <a:t>３</a:t>
            </a:r>
            <a:r>
              <a:rPr lang="zh-TW" altLang="zh-TW" sz="2800" dirty="0" smtClean="0"/>
              <a:t>、</a:t>
            </a:r>
            <a:r>
              <a:rPr lang="zh-TW" altLang="zh-TW" sz="2800" dirty="0"/>
              <a:t>工作</a:t>
            </a:r>
            <a:r>
              <a:rPr lang="zh-TW" altLang="zh-TW" sz="2800" dirty="0" smtClean="0"/>
              <a:t>時間</a:t>
            </a:r>
            <a:endParaRPr lang="en-US" altLang="zh-TW" sz="2800" dirty="0" smtClean="0"/>
          </a:p>
          <a:p>
            <a:pPr marL="68580" indent="0">
              <a:buNone/>
            </a:pPr>
            <a:r>
              <a:rPr lang="en-US" altLang="zh-TW" sz="2800" dirty="0"/>
              <a:t> </a:t>
            </a:r>
            <a:r>
              <a:rPr lang="en-US" altLang="zh-TW" sz="2800" dirty="0" smtClean="0"/>
              <a:t>  </a:t>
            </a:r>
            <a:r>
              <a:rPr lang="zh-TW" altLang="en-US" sz="2800" dirty="0" smtClean="0"/>
              <a:t>４</a:t>
            </a:r>
            <a:r>
              <a:rPr lang="zh-TW" altLang="zh-TW" sz="2800" dirty="0" smtClean="0"/>
              <a:t>、</a:t>
            </a:r>
            <a:r>
              <a:rPr lang="zh-TW" altLang="zh-TW" sz="2800" dirty="0"/>
              <a:t>穩</a:t>
            </a:r>
            <a:r>
              <a:rPr lang="zh-TW" altLang="zh-TW" sz="2800" dirty="0" smtClean="0"/>
              <a:t>定性</a:t>
            </a:r>
            <a:r>
              <a:rPr lang="en-US" altLang="zh-TW" sz="2800" dirty="0" smtClean="0"/>
              <a:t> </a:t>
            </a:r>
            <a:r>
              <a:rPr lang="zh-TW" altLang="en-US" sz="2800" dirty="0" smtClean="0"/>
              <a:t>５</a:t>
            </a:r>
            <a:r>
              <a:rPr lang="zh-TW" altLang="zh-TW" sz="2800" dirty="0"/>
              <a:t>、</a:t>
            </a:r>
            <a:r>
              <a:rPr lang="zh-TW" altLang="zh-TW" sz="2800" dirty="0" smtClean="0"/>
              <a:t>工作價值</a:t>
            </a:r>
            <a:r>
              <a:rPr lang="en-US" altLang="zh-TW" sz="2800" dirty="0" smtClean="0"/>
              <a:t> </a:t>
            </a:r>
            <a:endParaRPr lang="zh-TW" altLang="zh-TW" sz="2800" dirty="0"/>
          </a:p>
          <a:p>
            <a:endParaRPr kumimoji="1" lang="zh-TW" altLang="en-US" sz="2800" dirty="0"/>
          </a:p>
        </p:txBody>
      </p:sp>
    </p:spTree>
    <p:extLst>
      <p:ext uri="{BB962C8B-B14F-4D97-AF65-F5344CB8AC3E}">
        <p14:creationId xmlns:p14="http://schemas.microsoft.com/office/powerpoint/2010/main" val="1886599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
            </a:r>
            <a:br>
              <a:rPr lang="en-US" altLang="zh-TW" dirty="0" smtClean="0"/>
            </a:br>
            <a:r>
              <a:rPr lang="zh-TW" altLang="zh-TW" dirty="0" smtClean="0"/>
              <a:t>二</a:t>
            </a:r>
            <a:r>
              <a:rPr lang="zh-TW" altLang="zh-TW" dirty="0"/>
              <a:t>、</a:t>
            </a:r>
            <a:r>
              <a:rPr lang="zh-TW" altLang="zh-TW" dirty="0" smtClean="0"/>
              <a:t>常見的職場壓力來源</a:t>
            </a:r>
            <a:r>
              <a:rPr lang="en-US" altLang="zh-TW" dirty="0" smtClean="0"/>
              <a:t/>
            </a:r>
            <a:br>
              <a:rPr lang="en-US" altLang="zh-TW" dirty="0" smtClean="0"/>
            </a:br>
            <a:r>
              <a:rPr lang="en-US" altLang="zh-TW" sz="4400" dirty="0"/>
              <a:t> </a:t>
            </a:r>
            <a:r>
              <a:rPr lang="en-US" altLang="zh-TW" sz="4400" dirty="0" smtClean="0"/>
              <a:t>                </a:t>
            </a:r>
            <a:r>
              <a:rPr lang="zh-TW" altLang="zh-TW" sz="2200" dirty="0" smtClean="0"/>
              <a:t>─</a:t>
            </a:r>
            <a:r>
              <a:rPr lang="zh-TW" altLang="zh-TW" sz="2200" dirty="0"/>
              <a:t>劉美玲（</a:t>
            </a:r>
            <a:r>
              <a:rPr lang="en-US" altLang="zh-TW" sz="2200" dirty="0"/>
              <a:t>2009</a:t>
            </a:r>
            <a:r>
              <a:rPr lang="zh-TW" altLang="zh-TW" sz="2200" dirty="0"/>
              <a:t>）引述</a:t>
            </a:r>
            <a:r>
              <a:rPr lang="en-US" altLang="zh-TW" sz="2200" dirty="0"/>
              <a:t>Robbins</a:t>
            </a:r>
            <a:r>
              <a:rPr lang="zh-TW" altLang="zh-TW" sz="2200" dirty="0"/>
              <a:t>的工作壓力模式 </a:t>
            </a:r>
            <a:r>
              <a:rPr lang="en-US" altLang="zh-TW" dirty="0"/>
              <a:t/>
            </a:r>
            <a:br>
              <a:rPr lang="en-US" altLang="zh-TW" dirty="0"/>
            </a:br>
            <a:endParaRPr kumimoji="1" lang="zh-TW" altLang="en-US" dirty="0"/>
          </a:p>
        </p:txBody>
      </p:sp>
      <p:sp>
        <p:nvSpPr>
          <p:cNvPr id="3" name="內容版面配置區 2"/>
          <p:cNvSpPr>
            <a:spLocks noGrp="1"/>
          </p:cNvSpPr>
          <p:nvPr>
            <p:ph idx="1"/>
          </p:nvPr>
        </p:nvSpPr>
        <p:spPr>
          <a:xfrm>
            <a:off x="685800" y="1600201"/>
            <a:ext cx="8458200" cy="3733800"/>
          </a:xfrm>
        </p:spPr>
        <p:txBody>
          <a:bodyPr>
            <a:normAutofit/>
          </a:bodyPr>
          <a:lstStyle/>
          <a:p>
            <a:r>
              <a:rPr lang="zh-TW" altLang="zh-TW" sz="2800" dirty="0"/>
              <a:t>（一）潛在壓力源區分為外在環境、組織與個人。</a:t>
            </a:r>
          </a:p>
          <a:p>
            <a:r>
              <a:rPr lang="zh-TW" altLang="zh-TW" sz="2800" dirty="0"/>
              <a:t>（二）這種潛在壓力是否會變成真正的壓力</a:t>
            </a:r>
            <a:r>
              <a:rPr lang="zh-TW" altLang="zh-TW" sz="2800" dirty="0" smtClean="0"/>
              <a:t>，視個</a:t>
            </a:r>
            <a:endParaRPr lang="en-US" altLang="zh-TW" sz="2800" dirty="0" smtClean="0"/>
          </a:p>
          <a:p>
            <a:pPr marL="68580" indent="0">
              <a:buNone/>
            </a:pPr>
            <a:r>
              <a:rPr lang="en-US" altLang="zh-TW" sz="2800" dirty="0"/>
              <a:t> </a:t>
            </a:r>
            <a:r>
              <a:rPr lang="en-US" altLang="zh-TW" sz="2800" dirty="0" smtClean="0"/>
              <a:t>            </a:t>
            </a:r>
            <a:r>
              <a:rPr lang="zh-TW" altLang="zh-TW" sz="2800" dirty="0" smtClean="0"/>
              <a:t>人差異而</a:t>
            </a:r>
            <a:r>
              <a:rPr lang="zh-TW" altLang="zh-TW" sz="2800" dirty="0"/>
              <a:t>定，如</a:t>
            </a:r>
            <a:r>
              <a:rPr lang="zh-TW" altLang="zh-TW" sz="2800" dirty="0" smtClean="0"/>
              <a:t>：</a:t>
            </a:r>
            <a:endParaRPr lang="en-US" altLang="zh-TW" sz="2800" dirty="0" smtClean="0"/>
          </a:p>
          <a:p>
            <a:pPr marL="68580" indent="0">
              <a:buNone/>
            </a:pPr>
            <a:r>
              <a:rPr lang="en-US" altLang="zh-TW" sz="2800" dirty="0" smtClean="0"/>
              <a:t>              1</a:t>
            </a:r>
            <a:r>
              <a:rPr lang="zh-TW" altLang="zh-TW" sz="2800" dirty="0"/>
              <a:t>、</a:t>
            </a:r>
            <a:r>
              <a:rPr lang="zh-TW" altLang="zh-TW" sz="2800" dirty="0" smtClean="0"/>
              <a:t>知覺情形</a:t>
            </a:r>
            <a:endParaRPr lang="en-US" altLang="zh-TW" sz="2800" dirty="0" smtClean="0"/>
          </a:p>
          <a:p>
            <a:pPr marL="68580" indent="0">
              <a:buNone/>
            </a:pPr>
            <a:r>
              <a:rPr lang="en-US" altLang="zh-TW" sz="2800" dirty="0"/>
              <a:t> </a:t>
            </a:r>
            <a:r>
              <a:rPr lang="en-US" altLang="zh-TW" sz="2800" dirty="0" smtClean="0"/>
              <a:t>             2</a:t>
            </a:r>
            <a:r>
              <a:rPr lang="zh-TW" altLang="zh-TW" sz="2800" dirty="0" smtClean="0"/>
              <a:t>、工作經驗</a:t>
            </a:r>
            <a:endParaRPr lang="en-US" altLang="zh-TW" sz="2800" dirty="0" smtClean="0"/>
          </a:p>
          <a:p>
            <a:pPr marL="68580" indent="0">
              <a:buNone/>
            </a:pPr>
            <a:r>
              <a:rPr lang="en-US" altLang="zh-TW" sz="2800" dirty="0"/>
              <a:t> </a:t>
            </a:r>
            <a:r>
              <a:rPr lang="en-US" altLang="zh-TW" sz="2800" dirty="0" smtClean="0"/>
              <a:t>             3</a:t>
            </a:r>
            <a:r>
              <a:rPr lang="zh-TW" altLang="zh-TW" sz="2800" dirty="0" smtClean="0"/>
              <a:t>、人際關係</a:t>
            </a:r>
            <a:endParaRPr lang="en-US" altLang="zh-TW" sz="2800" dirty="0" smtClean="0"/>
          </a:p>
          <a:p>
            <a:pPr marL="68580" indent="0">
              <a:buNone/>
            </a:pPr>
            <a:r>
              <a:rPr lang="en-US" altLang="zh-TW" sz="2800" dirty="0"/>
              <a:t> </a:t>
            </a:r>
            <a:r>
              <a:rPr lang="en-US" altLang="zh-TW" sz="2800" dirty="0" smtClean="0"/>
              <a:t>             4</a:t>
            </a:r>
            <a:r>
              <a:rPr lang="zh-TW" altLang="zh-TW" sz="2800" dirty="0" smtClean="0"/>
              <a:t>、</a:t>
            </a:r>
            <a:r>
              <a:rPr lang="zh-TW" altLang="zh-TW" sz="2800" dirty="0"/>
              <a:t>內控或外控及敵意性格</a:t>
            </a:r>
            <a:r>
              <a:rPr lang="zh-TW" altLang="zh-TW" sz="2800" dirty="0" smtClean="0"/>
              <a:t>等</a:t>
            </a:r>
            <a:r>
              <a:rPr lang="en-US" altLang="zh-TW" sz="2800" dirty="0" smtClean="0"/>
              <a:t>         </a:t>
            </a:r>
            <a:endParaRPr kumimoji="1" lang="zh-TW" altLang="en-US" dirty="0"/>
          </a:p>
        </p:txBody>
      </p:sp>
    </p:spTree>
    <p:extLst>
      <p:ext uri="{BB962C8B-B14F-4D97-AF65-F5344CB8AC3E}">
        <p14:creationId xmlns:p14="http://schemas.microsoft.com/office/powerpoint/2010/main" val="1362226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五、樂在工作與生活 </a:t>
            </a:r>
            <a:endParaRPr kumimoji="1" lang="zh-TW" altLang="en-US" dirty="0"/>
          </a:p>
        </p:txBody>
      </p:sp>
      <p:sp>
        <p:nvSpPr>
          <p:cNvPr id="3" name="內容版面配置區 2"/>
          <p:cNvSpPr>
            <a:spLocks noGrp="1"/>
          </p:cNvSpPr>
          <p:nvPr>
            <p:ph idx="1"/>
          </p:nvPr>
        </p:nvSpPr>
        <p:spPr>
          <a:xfrm>
            <a:off x="337911" y="1600201"/>
            <a:ext cx="8657523" cy="3733800"/>
          </a:xfrm>
        </p:spPr>
        <p:txBody>
          <a:bodyPr>
            <a:normAutofit/>
          </a:bodyPr>
          <a:lstStyle/>
          <a:p>
            <a:pPr marL="68580" indent="0">
              <a:buNone/>
            </a:pPr>
            <a:r>
              <a:rPr lang="zh-TW" altLang="zh-TW" sz="2800" dirty="0"/>
              <a:t>（一）適當的認知</a:t>
            </a:r>
          </a:p>
          <a:p>
            <a:r>
              <a:rPr lang="en-US" altLang="zh-TW" sz="2800" dirty="0"/>
              <a:t>1</a:t>
            </a:r>
            <a:r>
              <a:rPr lang="zh-TW" altLang="zh-TW" sz="2800" dirty="0"/>
              <a:t>、必須先打破「時間平衡」的迷思，以「</a:t>
            </a:r>
            <a:r>
              <a:rPr lang="zh-TW" altLang="zh-TW" sz="2800" dirty="0" smtClean="0"/>
              <a:t>時間</a:t>
            </a:r>
            <a:endParaRPr lang="en-US" altLang="zh-TW" sz="2800" dirty="0" smtClean="0"/>
          </a:p>
          <a:p>
            <a:pPr marL="68580" indent="0">
              <a:buNone/>
            </a:pPr>
            <a:r>
              <a:rPr lang="en-US" altLang="zh-TW" sz="2800" dirty="0"/>
              <a:t> </a:t>
            </a:r>
            <a:r>
              <a:rPr lang="en-US" altLang="zh-TW" sz="2800" dirty="0" smtClean="0"/>
              <a:t>       </a:t>
            </a:r>
            <a:r>
              <a:rPr lang="zh-TW" altLang="zh-TW" sz="2800" dirty="0" smtClean="0"/>
              <a:t>價值</a:t>
            </a:r>
            <a:r>
              <a:rPr lang="zh-TW" altLang="zh-TW" sz="2800" dirty="0"/>
              <a:t>」來思考優先</a:t>
            </a:r>
            <a:r>
              <a:rPr lang="zh-TW" altLang="zh-TW" sz="2800" dirty="0" smtClean="0"/>
              <a:t>順序</a:t>
            </a:r>
            <a:endParaRPr lang="zh-TW" altLang="zh-TW" sz="2800" dirty="0"/>
          </a:p>
          <a:p>
            <a:r>
              <a:rPr lang="en-US" altLang="zh-TW" sz="2800" dirty="0"/>
              <a:t>2</a:t>
            </a:r>
            <a:r>
              <a:rPr lang="zh-TW" altLang="zh-TW" sz="2800" dirty="0"/>
              <a:t>、「要完美兼顧每一件事情</a:t>
            </a:r>
            <a:r>
              <a:rPr lang="zh-TW" altLang="zh-TW" sz="2800" dirty="0" smtClean="0"/>
              <a:t>」是</a:t>
            </a:r>
            <a:r>
              <a:rPr lang="zh-TW" altLang="zh-TW" sz="2800" dirty="0"/>
              <a:t>不合理的</a:t>
            </a:r>
            <a:r>
              <a:rPr lang="zh-TW" altLang="zh-TW" sz="2800" dirty="0" smtClean="0"/>
              <a:t>信念</a:t>
            </a:r>
            <a:endParaRPr lang="en-US" altLang="zh-TW" sz="2800" dirty="0" smtClean="0"/>
          </a:p>
          <a:p>
            <a:r>
              <a:rPr lang="zh-TW" altLang="en-US" sz="2800" dirty="0" smtClean="0"/>
              <a:t>３</a:t>
            </a:r>
            <a:r>
              <a:rPr lang="zh-TW" altLang="zh-TW" sz="2800" dirty="0"/>
              <a:t>、</a:t>
            </a:r>
            <a:r>
              <a:rPr lang="zh-TW" altLang="zh-TW" sz="2800" dirty="0" smtClean="0"/>
              <a:t> </a:t>
            </a:r>
            <a:r>
              <a:rPr lang="zh-TW" altLang="en-US" sz="2800" dirty="0" smtClean="0"/>
              <a:t>分辨</a:t>
            </a:r>
            <a:r>
              <a:rPr lang="zh-TW" altLang="zh-TW" sz="2800" dirty="0" smtClean="0"/>
              <a:t>：</a:t>
            </a:r>
            <a:r>
              <a:rPr lang="zh-TW" altLang="en-US" sz="2800" dirty="0" smtClean="0"/>
              <a:t>雙趨衝突</a:t>
            </a:r>
            <a:r>
              <a:rPr lang="zh-TW" altLang="zh-TW" sz="2800" dirty="0" smtClean="0"/>
              <a:t>、</a:t>
            </a:r>
            <a:r>
              <a:rPr lang="zh-TW" altLang="en-US" sz="2800" dirty="0" smtClean="0"/>
              <a:t>雙避衝突</a:t>
            </a:r>
            <a:r>
              <a:rPr lang="zh-TW" altLang="zh-TW" sz="2800" dirty="0" smtClean="0"/>
              <a:t>、</a:t>
            </a:r>
            <a:r>
              <a:rPr lang="zh-TW" altLang="en-US" sz="2800" dirty="0" smtClean="0"/>
              <a:t>趨避衝突</a:t>
            </a:r>
            <a:r>
              <a:rPr lang="zh-TW" altLang="zh-TW" sz="2800" dirty="0"/>
              <a:t>？ </a:t>
            </a:r>
            <a:endParaRPr kumimoji="1" lang="zh-TW" altLang="en-US" sz="2800" dirty="0"/>
          </a:p>
        </p:txBody>
      </p:sp>
    </p:spTree>
    <p:extLst>
      <p:ext uri="{BB962C8B-B14F-4D97-AF65-F5344CB8AC3E}">
        <p14:creationId xmlns:p14="http://schemas.microsoft.com/office/powerpoint/2010/main" val="15394847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五、樂在工作與生活 </a:t>
            </a:r>
            <a:endParaRPr kumimoji="1" lang="zh-TW" altLang="en-US" dirty="0"/>
          </a:p>
        </p:txBody>
      </p:sp>
      <p:sp>
        <p:nvSpPr>
          <p:cNvPr id="3" name="內容版面配置區 2"/>
          <p:cNvSpPr>
            <a:spLocks noGrp="1"/>
          </p:cNvSpPr>
          <p:nvPr>
            <p:ph idx="1"/>
          </p:nvPr>
        </p:nvSpPr>
        <p:spPr/>
        <p:txBody>
          <a:bodyPr/>
          <a:lstStyle/>
          <a:p>
            <a:pPr marL="68580" indent="0">
              <a:buNone/>
            </a:pPr>
            <a:r>
              <a:rPr lang="zh-TW" altLang="zh-TW" sz="2800" dirty="0"/>
              <a:t>（二）員工協助方</a:t>
            </a:r>
            <a:r>
              <a:rPr lang="zh-TW" altLang="zh-TW" sz="2800" dirty="0" smtClean="0"/>
              <a:t>案的服務</a:t>
            </a:r>
            <a:r>
              <a:rPr lang="zh-TW" altLang="zh-TW" sz="2800" dirty="0"/>
              <a:t>步驟</a:t>
            </a:r>
            <a:endParaRPr lang="en-US" altLang="zh-TW" sz="2800" dirty="0" smtClean="0"/>
          </a:p>
          <a:p>
            <a:r>
              <a:rPr lang="zh-TW" altLang="en-US" sz="2800" dirty="0" smtClean="0"/>
              <a:t>１</a:t>
            </a:r>
            <a:r>
              <a:rPr lang="zh-TW" altLang="zh-TW" sz="2800" dirty="0" smtClean="0"/>
              <a:t>、引導與協助當事人</a:t>
            </a:r>
            <a:r>
              <a:rPr lang="zh-TW" altLang="zh-TW" sz="2800" dirty="0"/>
              <a:t>重新檢視自己過往</a:t>
            </a:r>
            <a:r>
              <a:rPr lang="zh-TW" altLang="zh-TW" sz="2800" dirty="0" smtClean="0"/>
              <a:t>的一</a:t>
            </a:r>
            <a:endParaRPr lang="en-US" altLang="zh-TW" sz="2800" dirty="0" smtClean="0"/>
          </a:p>
          <a:p>
            <a:pPr marL="68580" indent="0">
              <a:buNone/>
            </a:pPr>
            <a:r>
              <a:rPr lang="en-US" altLang="zh-TW" sz="2800" dirty="0"/>
              <a:t> </a:t>
            </a:r>
            <a:r>
              <a:rPr lang="en-US" altLang="zh-TW" sz="2800" dirty="0" smtClean="0"/>
              <a:t>         </a:t>
            </a:r>
            <a:r>
              <a:rPr lang="zh-TW" altLang="zh-TW" sz="2800" dirty="0" smtClean="0"/>
              <a:t>些</a:t>
            </a:r>
            <a:r>
              <a:rPr lang="zh-TW" altLang="zh-TW" sz="2800" dirty="0"/>
              <a:t>信念、需</a:t>
            </a:r>
            <a:r>
              <a:rPr lang="zh-TW" altLang="zh-TW" sz="2800" dirty="0" smtClean="0"/>
              <a:t>求</a:t>
            </a:r>
            <a:endParaRPr lang="en-US" altLang="zh-TW" sz="2800" dirty="0" smtClean="0"/>
          </a:p>
          <a:p>
            <a:r>
              <a:rPr lang="zh-TW" altLang="en-US" sz="2800" dirty="0" smtClean="0"/>
              <a:t>２</a:t>
            </a:r>
            <a:r>
              <a:rPr lang="zh-TW" altLang="zh-TW" sz="2800" dirty="0" smtClean="0"/>
              <a:t>、展開選擇與擬定行動計劃</a:t>
            </a:r>
            <a:endParaRPr lang="en-US" altLang="zh-TW" sz="2800" dirty="0" smtClean="0"/>
          </a:p>
          <a:p>
            <a:r>
              <a:rPr lang="zh-TW" altLang="en-US" sz="2800" dirty="0" smtClean="0"/>
              <a:t>３</a:t>
            </a:r>
            <a:r>
              <a:rPr lang="zh-TW" altLang="zh-TW" sz="2800" dirty="0" smtClean="0"/>
              <a:t>、持續地追蹤</a:t>
            </a:r>
            <a:r>
              <a:rPr lang="zh-TW" altLang="zh-TW" sz="2800" dirty="0"/>
              <a:t>修正，直到當事人感受到</a:t>
            </a:r>
            <a:r>
              <a:rPr lang="zh-TW" altLang="zh-TW" sz="2800" dirty="0" smtClean="0"/>
              <a:t>能力</a:t>
            </a:r>
            <a:endParaRPr lang="en-US" altLang="zh-TW" sz="2800" dirty="0" smtClean="0"/>
          </a:p>
          <a:p>
            <a:pPr marL="68580" indent="0">
              <a:buNone/>
            </a:pPr>
            <a:r>
              <a:rPr lang="en-US" altLang="zh-TW" sz="2800" dirty="0"/>
              <a:t> </a:t>
            </a:r>
            <a:r>
              <a:rPr lang="en-US" altLang="zh-TW" sz="2800" dirty="0" smtClean="0"/>
              <a:t>         </a:t>
            </a:r>
            <a:r>
              <a:rPr lang="zh-TW" altLang="zh-TW" sz="2800" dirty="0" smtClean="0"/>
              <a:t>的</a:t>
            </a:r>
            <a:r>
              <a:rPr lang="zh-TW" altLang="zh-TW" sz="2800" dirty="0"/>
              <a:t>強化，能夠有信心為自己的全方位</a:t>
            </a:r>
            <a:r>
              <a:rPr lang="zh-TW" altLang="zh-TW" sz="2800" dirty="0" smtClean="0"/>
              <a:t>生活</a:t>
            </a:r>
            <a:endParaRPr lang="en-US" altLang="zh-TW" sz="2800" dirty="0" smtClean="0"/>
          </a:p>
          <a:p>
            <a:pPr marL="68580" indent="0">
              <a:buNone/>
            </a:pPr>
            <a:r>
              <a:rPr lang="en-US" altLang="zh-TW" sz="2800" dirty="0"/>
              <a:t> </a:t>
            </a:r>
            <a:r>
              <a:rPr lang="en-US" altLang="zh-TW" sz="2800" dirty="0" smtClean="0"/>
              <a:t>         </a:t>
            </a:r>
            <a:r>
              <a:rPr lang="zh-TW" altLang="zh-TW" sz="2800" dirty="0" smtClean="0"/>
              <a:t>掌</a:t>
            </a:r>
            <a:r>
              <a:rPr lang="zh-TW" altLang="zh-TW" sz="2800" dirty="0"/>
              <a:t>舵。</a:t>
            </a:r>
          </a:p>
          <a:p>
            <a:endParaRPr kumimoji="1" lang="zh-TW" altLang="en-US" dirty="0"/>
          </a:p>
        </p:txBody>
      </p:sp>
    </p:spTree>
    <p:extLst>
      <p:ext uri="{BB962C8B-B14F-4D97-AF65-F5344CB8AC3E}">
        <p14:creationId xmlns:p14="http://schemas.microsoft.com/office/powerpoint/2010/main" val="37779949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dirty="0"/>
              <a:t>（三）樂在工作與生活的五個</a:t>
            </a:r>
            <a:r>
              <a:rPr lang="zh-TW" altLang="zh-TW" dirty="0" smtClean="0"/>
              <a:t>階段</a:t>
            </a:r>
            <a:r>
              <a:rPr lang="en-US" altLang="zh-TW" dirty="0" smtClean="0"/>
              <a:t>    </a:t>
            </a:r>
            <a:br>
              <a:rPr lang="en-US" altLang="zh-TW" dirty="0" smtClean="0"/>
            </a:br>
            <a:r>
              <a:rPr lang="en-US" altLang="zh-TW" dirty="0"/>
              <a:t> </a:t>
            </a:r>
            <a:r>
              <a:rPr lang="en-US" altLang="zh-TW" dirty="0" smtClean="0"/>
              <a:t>                            </a:t>
            </a:r>
            <a:r>
              <a:rPr lang="zh-TW" altLang="zh-TW" sz="2200" dirty="0" smtClean="0"/>
              <a:t>（</a:t>
            </a:r>
            <a:r>
              <a:rPr lang="en-US" altLang="zh-TW" sz="2200" dirty="0" smtClean="0"/>
              <a:t>Positive </a:t>
            </a:r>
            <a:r>
              <a:rPr lang="en-US" altLang="zh-TW" sz="2200" dirty="0"/>
              <a:t>People Company, 2006</a:t>
            </a:r>
            <a:r>
              <a:rPr lang="zh-TW" altLang="zh-TW" sz="2200" dirty="0"/>
              <a:t>） </a:t>
            </a:r>
            <a:endParaRPr kumimoji="1" lang="zh-TW" altLang="en-US" sz="2200" dirty="0"/>
          </a:p>
        </p:txBody>
      </p:sp>
      <p:sp>
        <p:nvSpPr>
          <p:cNvPr id="3" name="內容版面配置區 2"/>
          <p:cNvSpPr>
            <a:spLocks noGrp="1"/>
          </p:cNvSpPr>
          <p:nvPr>
            <p:ph idx="1"/>
          </p:nvPr>
        </p:nvSpPr>
        <p:spPr>
          <a:xfrm>
            <a:off x="685800" y="1600201"/>
            <a:ext cx="8193114" cy="3733800"/>
          </a:xfrm>
        </p:spPr>
        <p:txBody>
          <a:bodyPr>
            <a:normAutofit/>
          </a:bodyPr>
          <a:lstStyle/>
          <a:p>
            <a:r>
              <a:rPr lang="zh-TW" altLang="zh-TW" sz="2800" dirty="0"/>
              <a:t>階段一：以「平衡論」評估自我狀態</a:t>
            </a:r>
          </a:p>
          <a:p>
            <a:r>
              <a:rPr lang="zh-TW" altLang="zh-TW" sz="2800" dirty="0"/>
              <a:t>階段二：決定優先順序與目標</a:t>
            </a:r>
          </a:p>
          <a:p>
            <a:r>
              <a:rPr lang="zh-TW" altLang="zh-TW" sz="2800" dirty="0"/>
              <a:t>階段三：根據第二階段的優先順序設定執行項目</a:t>
            </a:r>
          </a:p>
          <a:p>
            <a:r>
              <a:rPr lang="zh-TW" altLang="zh-TW" sz="2800" dirty="0"/>
              <a:t>階段四：擬</a:t>
            </a:r>
            <a:r>
              <a:rPr lang="zh-TW" altLang="zh-TW" sz="2800" dirty="0" smtClean="0"/>
              <a:t>定計畫清單</a:t>
            </a:r>
            <a:endParaRPr lang="zh-TW" altLang="zh-TW" sz="2800" dirty="0"/>
          </a:p>
          <a:p>
            <a:r>
              <a:rPr lang="zh-TW" altLang="zh-TW" sz="2800" dirty="0"/>
              <a:t>階段五：拓展清單內容 </a:t>
            </a:r>
            <a:endParaRPr kumimoji="1" lang="zh-TW" altLang="en-US" sz="2800" dirty="0"/>
          </a:p>
        </p:txBody>
      </p:sp>
    </p:spTree>
    <p:extLst>
      <p:ext uri="{BB962C8B-B14F-4D97-AF65-F5344CB8AC3E}">
        <p14:creationId xmlns:p14="http://schemas.microsoft.com/office/powerpoint/2010/main" val="8214016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dirty="0"/>
              <a:t>階段一：以「平衡論」</a:t>
            </a:r>
            <a:r>
              <a:rPr lang="zh-TW" altLang="zh-TW" dirty="0" smtClean="0"/>
              <a:t>評估自我狀態</a:t>
            </a:r>
            <a:endParaRPr kumimoji="1" lang="zh-TW" altLang="en-US" dirty="0"/>
          </a:p>
        </p:txBody>
      </p:sp>
      <p:pic>
        <p:nvPicPr>
          <p:cNvPr id="4" name="內容版面配置區 3" descr="20160722_105925.jpg"/>
          <p:cNvPicPr>
            <a:picLocks noGrp="1" noChangeAspect="1"/>
          </p:cNvPicPr>
          <p:nvPr>
            <p:ph idx="1"/>
          </p:nvPr>
        </p:nvPicPr>
        <p:blipFill>
          <a:blip r:embed="rId2" cstate="email">
            <a:extLst>
              <a:ext uri="{28A0092B-C50C-407E-A947-70E740481C1C}">
                <a14:useLocalDpi xmlns:a14="http://schemas.microsoft.com/office/drawing/2010/main" val="0"/>
              </a:ext>
            </a:extLst>
          </a:blip>
          <a:srcRect t="17974" b="17974"/>
          <a:stretch>
            <a:fillRect/>
          </a:stretch>
        </p:blipFill>
        <p:spPr>
          <a:xfrm>
            <a:off x="928328" y="1600201"/>
            <a:ext cx="7849535" cy="3770855"/>
          </a:xfrm>
        </p:spPr>
      </p:pic>
    </p:spTree>
    <p:extLst>
      <p:ext uri="{BB962C8B-B14F-4D97-AF65-F5344CB8AC3E}">
        <p14:creationId xmlns:p14="http://schemas.microsoft.com/office/powerpoint/2010/main" val="19546384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zh-TW" dirty="0"/>
              <a:t>第二</a:t>
            </a:r>
            <a:r>
              <a:rPr lang="zh-TW" altLang="zh-TW" dirty="0" smtClean="0"/>
              <a:t>階段</a:t>
            </a:r>
            <a:r>
              <a:rPr lang="en-US" altLang="zh-TW" dirty="0" smtClean="0"/>
              <a:t> &amp; </a:t>
            </a:r>
            <a:r>
              <a:rPr lang="zh-TW" altLang="zh-TW" dirty="0" smtClean="0"/>
              <a:t>第四階段</a:t>
            </a:r>
            <a:endParaRPr kumimoji="1" lang="zh-TW" altLang="en-US" dirty="0"/>
          </a:p>
        </p:txBody>
      </p:sp>
      <p:sp>
        <p:nvSpPr>
          <p:cNvPr id="3" name="內容版面配置區 2"/>
          <p:cNvSpPr>
            <a:spLocks noGrp="1"/>
          </p:cNvSpPr>
          <p:nvPr>
            <p:ph idx="1"/>
          </p:nvPr>
        </p:nvSpPr>
        <p:spPr>
          <a:xfrm>
            <a:off x="685799" y="1600201"/>
            <a:ext cx="8076593" cy="3733800"/>
          </a:xfrm>
        </p:spPr>
        <p:txBody>
          <a:bodyPr>
            <a:normAutofit/>
          </a:bodyPr>
          <a:lstStyle/>
          <a:p>
            <a:pPr marL="68580" indent="0">
              <a:buNone/>
            </a:pPr>
            <a:r>
              <a:rPr lang="zh-TW" altLang="zh-TW" sz="2800" dirty="0"/>
              <a:t>第二階段：決定優先順序與</a:t>
            </a:r>
            <a:r>
              <a:rPr lang="zh-TW" altLang="zh-TW" sz="2800" dirty="0" smtClean="0"/>
              <a:t>目標</a:t>
            </a:r>
            <a:endParaRPr lang="en-US" altLang="zh-TW" sz="2800" dirty="0" smtClean="0"/>
          </a:p>
          <a:p>
            <a:r>
              <a:rPr lang="zh-TW" altLang="zh-TW" sz="2800" dirty="0" smtClean="0"/>
              <a:t>由當事人決定哪些</a:t>
            </a:r>
            <a:r>
              <a:rPr lang="zh-TW" altLang="zh-TW" sz="2800" dirty="0"/>
              <a:t>事情在現階段是</a:t>
            </a:r>
            <a:r>
              <a:rPr lang="zh-TW" altLang="zh-TW" sz="2800" dirty="0" smtClean="0"/>
              <a:t>重要的</a:t>
            </a:r>
            <a:endParaRPr lang="en-US" altLang="zh-TW" sz="2800" dirty="0" smtClean="0"/>
          </a:p>
          <a:p>
            <a:r>
              <a:rPr lang="zh-TW" altLang="zh-TW" sz="2800" dirty="0" smtClean="0"/>
              <a:t>再決定</a:t>
            </a:r>
            <a:r>
              <a:rPr lang="zh-TW" altLang="zh-TW" sz="2800" dirty="0"/>
              <a:t>要投入多少的比例在在個</a:t>
            </a:r>
            <a:r>
              <a:rPr lang="zh-TW" altLang="zh-TW" sz="2800" dirty="0" smtClean="0"/>
              <a:t>項目上</a:t>
            </a:r>
            <a:endParaRPr lang="en-US" altLang="zh-TW" sz="2800" dirty="0" smtClean="0"/>
          </a:p>
          <a:p>
            <a:r>
              <a:rPr lang="zh-TW" altLang="zh-TW" sz="2800" dirty="0" smtClean="0"/>
              <a:t>進而選擇認為需要改變</a:t>
            </a:r>
            <a:r>
              <a:rPr lang="zh-TW" altLang="zh-TW" sz="2800" dirty="0"/>
              <a:t>的</a:t>
            </a:r>
            <a:r>
              <a:rPr lang="zh-TW" altLang="zh-TW" sz="2800" dirty="0" smtClean="0"/>
              <a:t>項目</a:t>
            </a:r>
            <a:endParaRPr lang="en-US" altLang="zh-TW" sz="2800" dirty="0" smtClean="0"/>
          </a:p>
          <a:p>
            <a:r>
              <a:rPr lang="zh-TW" altLang="zh-TW" sz="2800" dirty="0" smtClean="0"/>
              <a:t>排</a:t>
            </a:r>
            <a:r>
              <a:rPr lang="zh-TW" altLang="zh-TW" sz="2800" dirty="0"/>
              <a:t>定最有自信開始改變的</a:t>
            </a:r>
            <a:r>
              <a:rPr lang="zh-TW" altLang="zh-TW" sz="2800" dirty="0" smtClean="0"/>
              <a:t>項目</a:t>
            </a:r>
            <a:endParaRPr lang="en-US" altLang="zh-TW" sz="2800" dirty="0" smtClean="0"/>
          </a:p>
          <a:p>
            <a:pPr marL="68580" indent="0">
              <a:buNone/>
            </a:pPr>
            <a:r>
              <a:rPr lang="zh-TW" altLang="zh-TW" sz="2800" dirty="0"/>
              <a:t>第四階段：擬定計畫清單</a:t>
            </a:r>
          </a:p>
          <a:p>
            <a:r>
              <a:rPr lang="zh-TW" altLang="zh-TW" sz="2800" dirty="0"/>
              <a:t>以具體的待辦清單，將目標與行動按週擬</a:t>
            </a:r>
            <a:r>
              <a:rPr lang="zh-TW" altLang="zh-TW" sz="2800" dirty="0" smtClean="0"/>
              <a:t>定完成  </a:t>
            </a:r>
            <a:endParaRPr kumimoji="1" lang="zh-TW" altLang="en-US" sz="2800" dirty="0"/>
          </a:p>
        </p:txBody>
      </p:sp>
    </p:spTree>
    <p:extLst>
      <p:ext uri="{BB962C8B-B14F-4D97-AF65-F5344CB8AC3E}">
        <p14:creationId xmlns:p14="http://schemas.microsoft.com/office/powerpoint/2010/main" val="22006463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zh-TW" dirty="0"/>
              <a:t>樂在工作與生活的</a:t>
            </a:r>
            <a:r>
              <a:rPr lang="zh-TW" altLang="zh-TW" dirty="0" smtClean="0"/>
              <a:t>五階段</a:t>
            </a:r>
            <a:r>
              <a:rPr lang="en-US" altLang="zh-TW" dirty="0" smtClean="0"/>
              <a:t> </a:t>
            </a:r>
            <a:endParaRPr kumimoji="1" lang="zh-TW" altLang="en-US" dirty="0"/>
          </a:p>
        </p:txBody>
      </p:sp>
      <p:sp>
        <p:nvSpPr>
          <p:cNvPr id="3" name="內容版面配置區 2"/>
          <p:cNvSpPr>
            <a:spLocks noGrp="1"/>
          </p:cNvSpPr>
          <p:nvPr>
            <p:ph idx="1"/>
          </p:nvPr>
        </p:nvSpPr>
        <p:spPr/>
        <p:txBody>
          <a:bodyPr>
            <a:normAutofit/>
          </a:bodyPr>
          <a:lstStyle/>
          <a:p>
            <a:r>
              <a:rPr lang="zh-TW" altLang="zh-TW" sz="2800" dirty="0"/>
              <a:t>五階段行動計劃看似步驟明確，然而並不是一成不變的。</a:t>
            </a:r>
          </a:p>
          <a:p>
            <a:r>
              <a:rPr lang="zh-TW" altLang="zh-TW" sz="2800" dirty="0"/>
              <a:t>持續不斷地重新評估優先順序是重要的。</a:t>
            </a:r>
          </a:p>
          <a:p>
            <a:r>
              <a:rPr lang="zh-TW" altLang="zh-TW" sz="2800" dirty="0"/>
              <a:t>善用社群的力量，在公司內外尋找一群可信賴的夥伴。</a:t>
            </a:r>
          </a:p>
          <a:p>
            <a:r>
              <a:rPr lang="zh-TW" altLang="zh-TW" sz="2800" dirty="0"/>
              <a:t>讓許多小改變逐漸發生。 </a:t>
            </a:r>
            <a:endParaRPr kumimoji="1" lang="zh-TW" altLang="en-US" sz="2800" dirty="0"/>
          </a:p>
        </p:txBody>
      </p:sp>
    </p:spTree>
    <p:extLst>
      <p:ext uri="{BB962C8B-B14F-4D97-AF65-F5344CB8AC3E}">
        <p14:creationId xmlns:p14="http://schemas.microsoft.com/office/powerpoint/2010/main" val="26325774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結語</a:t>
            </a:r>
            <a:endParaRPr kumimoji="1" lang="zh-TW" altLang="en-US" dirty="0"/>
          </a:p>
        </p:txBody>
      </p:sp>
      <p:sp>
        <p:nvSpPr>
          <p:cNvPr id="3" name="內容版面配置區 2"/>
          <p:cNvSpPr>
            <a:spLocks noGrp="1"/>
          </p:cNvSpPr>
          <p:nvPr>
            <p:ph idx="1"/>
          </p:nvPr>
        </p:nvSpPr>
        <p:spPr/>
        <p:txBody>
          <a:bodyPr/>
          <a:lstStyle/>
          <a:p>
            <a:r>
              <a:rPr lang="zh-TW" altLang="zh-TW" sz="4000" dirty="0" smtClean="0"/>
              <a:t>「</a:t>
            </a:r>
            <a:r>
              <a:rPr lang="zh-TW" altLang="zh-TW" sz="4000" dirty="0"/>
              <a:t>量身定做，能做的先做</a:t>
            </a:r>
            <a:r>
              <a:rPr lang="zh-TW" altLang="zh-TW" sz="4000" dirty="0" smtClean="0"/>
              <a:t>」</a:t>
            </a:r>
            <a:endParaRPr lang="zh-TW" altLang="zh-TW" sz="4000" dirty="0"/>
          </a:p>
          <a:p>
            <a:r>
              <a:rPr lang="zh-TW" altLang="zh-TW" sz="4000" dirty="0" smtClean="0"/>
              <a:t>建一條就通一條</a:t>
            </a:r>
            <a:endParaRPr lang="en-US" altLang="zh-TW" sz="4000" dirty="0" smtClean="0"/>
          </a:p>
          <a:p>
            <a:r>
              <a:rPr lang="zh-TW" altLang="en-US" sz="4000" dirty="0" smtClean="0"/>
              <a:t>不必</a:t>
            </a:r>
            <a:r>
              <a:rPr lang="zh-TW" altLang="zh-TW" sz="4000" dirty="0" smtClean="0"/>
              <a:t>等</a:t>
            </a:r>
            <a:r>
              <a:rPr lang="zh-TW" altLang="zh-TW" sz="4000" dirty="0"/>
              <a:t>到所有路網全建設</a:t>
            </a:r>
            <a:r>
              <a:rPr lang="zh-TW" altLang="zh-TW" sz="4000" dirty="0" smtClean="0"/>
              <a:t>完成後</a:t>
            </a:r>
            <a:endParaRPr lang="en-US" altLang="zh-TW" sz="4000" dirty="0" smtClean="0"/>
          </a:p>
          <a:p>
            <a:r>
              <a:rPr kumimoji="1" lang="zh-TW" altLang="en-US" sz="4000" dirty="0"/>
              <a:t>做中學</a:t>
            </a:r>
            <a:r>
              <a:rPr lang="zh-TW" altLang="zh-TW" sz="4000" dirty="0"/>
              <a:t>，</a:t>
            </a:r>
            <a:r>
              <a:rPr kumimoji="1" lang="zh-TW" altLang="en-US" sz="4000" dirty="0"/>
              <a:t>錯中學</a:t>
            </a:r>
            <a:r>
              <a:rPr lang="zh-TW" altLang="zh-TW" sz="4000" dirty="0"/>
              <a:t>，</a:t>
            </a:r>
            <a:r>
              <a:rPr kumimoji="1" lang="zh-TW" altLang="en-US" sz="4000" dirty="0"/>
              <a:t>碰到就學</a:t>
            </a:r>
            <a:endParaRPr kumimoji="1" lang="en-US" altLang="zh-TW" sz="4000" dirty="0"/>
          </a:p>
          <a:p>
            <a:endParaRPr lang="en-US" altLang="zh-TW" sz="4000" dirty="0" smtClean="0"/>
          </a:p>
        </p:txBody>
      </p:sp>
    </p:spTree>
    <p:extLst>
      <p:ext uri="{BB962C8B-B14F-4D97-AF65-F5344CB8AC3E}">
        <p14:creationId xmlns:p14="http://schemas.microsoft.com/office/powerpoint/2010/main" val="3870428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1" name="Picture 3" descr="知覺範例一"/>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a:xfrm>
            <a:off x="3180380" y="79392"/>
            <a:ext cx="4938800" cy="6778608"/>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73730" name="Rectangle 2"/>
          <p:cNvSpPr>
            <a:spLocks noGrp="1" noChangeArrowheads="1"/>
          </p:cNvSpPr>
          <p:nvPr>
            <p:ph type="title"/>
          </p:nvPr>
        </p:nvSpPr>
        <p:spPr/>
        <p:txBody>
          <a:bodyPr/>
          <a:lstStyle/>
          <a:p>
            <a:r>
              <a:rPr lang="zh-TW" altLang="zh-TW" dirty="0"/>
              <a:t>知覺情形</a:t>
            </a:r>
            <a:endParaRPr lang="en-US" altLang="zh-TW" dirty="0"/>
          </a:p>
        </p:txBody>
      </p:sp>
    </p:spTree>
    <p:extLst>
      <p:ext uri="{BB962C8B-B14F-4D97-AF65-F5344CB8AC3E}">
        <p14:creationId xmlns:p14="http://schemas.microsoft.com/office/powerpoint/2010/main" val="318691339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三、工作壓力源因素 </a:t>
            </a:r>
            <a:endParaRPr kumimoji="1" lang="zh-TW" altLang="en-US" dirty="0"/>
          </a:p>
        </p:txBody>
      </p:sp>
      <p:sp>
        <p:nvSpPr>
          <p:cNvPr id="3" name="內容版面配置區 2"/>
          <p:cNvSpPr>
            <a:spLocks noGrp="1"/>
          </p:cNvSpPr>
          <p:nvPr>
            <p:ph idx="1"/>
          </p:nvPr>
        </p:nvSpPr>
        <p:spPr>
          <a:xfrm>
            <a:off x="685800" y="1600201"/>
            <a:ext cx="7772400" cy="4149292"/>
          </a:xfrm>
        </p:spPr>
        <p:txBody>
          <a:bodyPr>
            <a:noAutofit/>
          </a:bodyPr>
          <a:lstStyle/>
          <a:p>
            <a:r>
              <a:rPr lang="zh-TW" altLang="zh-TW" sz="2400" dirty="0"/>
              <a:t>行政院勞工委員會勞工安全衛生</a:t>
            </a:r>
            <a:r>
              <a:rPr lang="zh-TW" altLang="zh-TW" sz="2400" dirty="0" smtClean="0"/>
              <a:t>研究所</a:t>
            </a:r>
            <a:endParaRPr lang="en-US" altLang="zh-TW" sz="2400" dirty="0" smtClean="0"/>
          </a:p>
          <a:p>
            <a:pPr marL="68580" indent="0">
              <a:buNone/>
            </a:pPr>
            <a:r>
              <a:rPr lang="en-US" altLang="zh-TW" sz="2400" dirty="0" smtClean="0"/>
              <a:t>    1999</a:t>
            </a:r>
            <a:r>
              <a:rPr lang="zh-TW" altLang="zh-TW" sz="2400" dirty="0"/>
              <a:t>年進行本土化《勞工職業壓力評估技術手冊》</a:t>
            </a:r>
            <a:r>
              <a:rPr lang="zh-TW" altLang="zh-TW" sz="2400" dirty="0" smtClean="0"/>
              <a:t>研究</a:t>
            </a:r>
            <a:endParaRPr lang="en-US" altLang="zh-TW" sz="2400" dirty="0" smtClean="0"/>
          </a:p>
          <a:p>
            <a:pPr marL="68580" indent="0">
              <a:buNone/>
            </a:pPr>
            <a:r>
              <a:rPr lang="en-US" altLang="zh-TW" sz="2400" dirty="0" smtClean="0"/>
              <a:t>    </a:t>
            </a:r>
            <a:r>
              <a:rPr lang="zh-TW" altLang="zh-TW" sz="2400" dirty="0" smtClean="0"/>
              <a:t>經過實證因素</a:t>
            </a:r>
            <a:r>
              <a:rPr lang="zh-TW" altLang="zh-TW" sz="2400" dirty="0"/>
              <a:t>分析後，主要有五大因素</a:t>
            </a:r>
            <a:r>
              <a:rPr lang="zh-TW" altLang="zh-TW" sz="2400" dirty="0" smtClean="0"/>
              <a:t>：</a:t>
            </a:r>
            <a:endParaRPr lang="en-US" altLang="zh-TW" sz="2400" dirty="0" smtClean="0"/>
          </a:p>
          <a:p>
            <a:r>
              <a:rPr lang="zh-TW" altLang="zh-TW" sz="2800" dirty="0" smtClean="0"/>
              <a:t>（</a:t>
            </a:r>
            <a:r>
              <a:rPr lang="zh-TW" altLang="zh-TW" sz="2800" dirty="0"/>
              <a:t>一）角色衝突與</a:t>
            </a:r>
            <a:r>
              <a:rPr lang="zh-TW" altLang="zh-TW" sz="2800" dirty="0" smtClean="0"/>
              <a:t>模糊</a:t>
            </a:r>
            <a:endParaRPr lang="en-US" altLang="zh-TW" sz="2800" dirty="0" smtClean="0"/>
          </a:p>
          <a:p>
            <a:r>
              <a:rPr lang="zh-TW" altLang="zh-TW" sz="2800" dirty="0" smtClean="0"/>
              <a:t>（</a:t>
            </a:r>
            <a:r>
              <a:rPr lang="zh-TW" altLang="zh-TW" sz="2800" dirty="0"/>
              <a:t>二）管理結構、</a:t>
            </a:r>
            <a:r>
              <a:rPr lang="zh-TW" altLang="zh-TW" sz="2800" dirty="0" smtClean="0"/>
              <a:t>氣</a:t>
            </a:r>
            <a:r>
              <a:rPr lang="zh-TW" altLang="en-US" sz="2800" dirty="0" smtClean="0"/>
              <a:t>氛</a:t>
            </a:r>
            <a:r>
              <a:rPr lang="zh-TW" altLang="zh-TW" sz="2800" dirty="0" smtClean="0"/>
              <a:t>與生涯</a:t>
            </a:r>
            <a:r>
              <a:rPr lang="zh-TW" altLang="en-US" sz="2800" dirty="0" smtClean="0"/>
              <a:t>發展</a:t>
            </a:r>
            <a:endParaRPr lang="en-US" altLang="zh-TW" sz="2800" dirty="0" smtClean="0"/>
          </a:p>
          <a:p>
            <a:r>
              <a:rPr lang="zh-TW" altLang="zh-TW" sz="2800" dirty="0" smtClean="0"/>
              <a:t>（</a:t>
            </a:r>
            <a:r>
              <a:rPr lang="zh-TW" altLang="zh-TW" sz="2800" dirty="0"/>
              <a:t>三）物理作業</a:t>
            </a:r>
            <a:r>
              <a:rPr lang="zh-TW" altLang="zh-TW" sz="2800" dirty="0" smtClean="0"/>
              <a:t>環境</a:t>
            </a:r>
            <a:endParaRPr lang="en-US" altLang="zh-TW" sz="2800" dirty="0" smtClean="0"/>
          </a:p>
          <a:p>
            <a:r>
              <a:rPr lang="zh-TW" altLang="zh-TW" sz="2800" dirty="0" smtClean="0"/>
              <a:t>（</a:t>
            </a:r>
            <a:r>
              <a:rPr lang="zh-TW" altLang="zh-TW" sz="2800" dirty="0"/>
              <a:t>四</a:t>
            </a:r>
            <a:r>
              <a:rPr lang="zh-TW" altLang="zh-TW" sz="2800" dirty="0" smtClean="0"/>
              <a:t>）工作負荷與適應</a:t>
            </a:r>
            <a:endParaRPr lang="en-US" altLang="zh-TW" sz="2800" dirty="0" smtClean="0"/>
          </a:p>
          <a:p>
            <a:r>
              <a:rPr lang="zh-TW" altLang="zh-TW" sz="2800" dirty="0" smtClean="0"/>
              <a:t>（</a:t>
            </a:r>
            <a:r>
              <a:rPr lang="zh-TW" altLang="zh-TW" sz="2800" dirty="0"/>
              <a:t>五）工作單調與</a:t>
            </a:r>
            <a:r>
              <a:rPr lang="zh-TW" altLang="zh-TW" sz="2800" dirty="0" smtClean="0"/>
              <a:t>無聊 </a:t>
            </a:r>
            <a:endParaRPr kumimoji="1" lang="zh-TW" altLang="en-US" sz="2800" dirty="0"/>
          </a:p>
        </p:txBody>
      </p:sp>
    </p:spTree>
    <p:extLst>
      <p:ext uri="{BB962C8B-B14F-4D97-AF65-F5344CB8AC3E}">
        <p14:creationId xmlns:p14="http://schemas.microsoft.com/office/powerpoint/2010/main" val="633183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四、職場壓力管理方案的成功關鍵因素 </a:t>
            </a:r>
            <a:endParaRPr kumimoji="1" lang="zh-TW" altLang="en-US" dirty="0"/>
          </a:p>
        </p:txBody>
      </p:sp>
      <p:sp>
        <p:nvSpPr>
          <p:cNvPr id="3" name="內容版面配置區 2"/>
          <p:cNvSpPr>
            <a:spLocks noGrp="1"/>
          </p:cNvSpPr>
          <p:nvPr>
            <p:ph idx="1"/>
          </p:nvPr>
        </p:nvSpPr>
        <p:spPr/>
        <p:txBody>
          <a:bodyPr>
            <a:normAutofit/>
          </a:bodyPr>
          <a:lstStyle/>
          <a:p>
            <a:r>
              <a:rPr lang="zh-TW" altLang="zh-TW" sz="3200" dirty="0" smtClean="0"/>
              <a:t>（</a:t>
            </a:r>
            <a:r>
              <a:rPr lang="zh-TW" altLang="en-US" sz="3200" dirty="0" smtClean="0"/>
              <a:t>一</a:t>
            </a:r>
            <a:r>
              <a:rPr lang="zh-TW" altLang="zh-TW" sz="3200" dirty="0" smtClean="0"/>
              <a:t>）建立</a:t>
            </a:r>
            <a:r>
              <a:rPr lang="zh-TW" altLang="zh-TW" sz="3200" dirty="0"/>
              <a:t>主管的</a:t>
            </a:r>
            <a:r>
              <a:rPr lang="zh-TW" altLang="zh-TW" sz="3200" dirty="0" smtClean="0"/>
              <a:t>信任</a:t>
            </a:r>
            <a:endParaRPr lang="en-US" altLang="zh-TW" sz="3200" dirty="0" smtClean="0"/>
          </a:p>
          <a:p>
            <a:r>
              <a:rPr lang="zh-TW" altLang="zh-TW" sz="3200" dirty="0" smtClean="0"/>
              <a:t>（</a:t>
            </a:r>
            <a:r>
              <a:rPr lang="zh-TW" altLang="en-US" sz="3200" dirty="0" smtClean="0"/>
              <a:t>二</a:t>
            </a:r>
            <a:r>
              <a:rPr lang="zh-TW" altLang="zh-TW" sz="3200" dirty="0" smtClean="0"/>
              <a:t>）主動</a:t>
            </a:r>
            <a:r>
              <a:rPr lang="zh-TW" altLang="zh-TW" sz="3200" dirty="0"/>
              <a:t>提供</a:t>
            </a:r>
            <a:r>
              <a:rPr lang="zh-TW" altLang="zh-TW" sz="3200" dirty="0" smtClean="0"/>
              <a:t>服務</a:t>
            </a:r>
            <a:endParaRPr lang="en-US" altLang="zh-TW" sz="3200" dirty="0" smtClean="0"/>
          </a:p>
          <a:p>
            <a:r>
              <a:rPr lang="zh-TW" altLang="zh-TW" sz="3200" dirty="0" smtClean="0"/>
              <a:t>（</a:t>
            </a:r>
            <a:r>
              <a:rPr lang="zh-TW" altLang="en-US" sz="3200" dirty="0" smtClean="0"/>
              <a:t>三</a:t>
            </a:r>
            <a:r>
              <a:rPr lang="zh-TW" altLang="zh-TW" sz="3200" dirty="0" smtClean="0"/>
              <a:t>）提供有效</a:t>
            </a:r>
            <a:r>
              <a:rPr lang="zh-TW" altLang="zh-TW" sz="3200" dirty="0"/>
              <a:t>的服務</a:t>
            </a:r>
            <a:r>
              <a:rPr lang="zh-TW" altLang="zh-TW" sz="3200" dirty="0" smtClean="0"/>
              <a:t>策略</a:t>
            </a:r>
            <a:endParaRPr lang="en-US" altLang="zh-TW" sz="3200" dirty="0" smtClean="0"/>
          </a:p>
          <a:p>
            <a:r>
              <a:rPr lang="zh-TW" altLang="zh-TW" sz="3200" dirty="0" smtClean="0"/>
              <a:t>（</a:t>
            </a:r>
            <a:r>
              <a:rPr lang="zh-TW" altLang="en-US" sz="3200" dirty="0" smtClean="0"/>
              <a:t>四</a:t>
            </a:r>
            <a:r>
              <a:rPr lang="zh-TW" altLang="zh-TW" sz="3200" dirty="0" smtClean="0"/>
              <a:t>）系統性評估服務成效 </a:t>
            </a:r>
            <a:endParaRPr kumimoji="1" lang="zh-TW" altLang="en-US" sz="3200" dirty="0"/>
          </a:p>
        </p:txBody>
      </p:sp>
    </p:spTree>
    <p:extLst>
      <p:ext uri="{BB962C8B-B14F-4D97-AF65-F5344CB8AC3E}">
        <p14:creationId xmlns:p14="http://schemas.microsoft.com/office/powerpoint/2010/main" val="3326351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a:t>貳、員工協助方案</a:t>
            </a:r>
            <a:r>
              <a:rPr lang="zh-TW" altLang="zh-TW" dirty="0"/>
              <a:t> </a:t>
            </a:r>
            <a:endParaRPr kumimoji="1" lang="zh-TW" altLang="en-US" dirty="0"/>
          </a:p>
        </p:txBody>
      </p:sp>
      <p:sp>
        <p:nvSpPr>
          <p:cNvPr id="3" name="內容版面配置區 2"/>
          <p:cNvSpPr>
            <a:spLocks noGrp="1"/>
          </p:cNvSpPr>
          <p:nvPr>
            <p:ph idx="1"/>
          </p:nvPr>
        </p:nvSpPr>
        <p:spPr/>
        <p:txBody>
          <a:bodyPr/>
          <a:lstStyle/>
          <a:p>
            <a:r>
              <a:rPr lang="zh-TW" altLang="zh-TW" dirty="0"/>
              <a:t>身為員工協助專業工作者應該深入了解員工協助方案的定義，以及專業工作者應具備的專業核心技術，才能真正在國內推動及提供員工協助方案服務</a:t>
            </a:r>
            <a:r>
              <a:rPr lang="zh-TW" altLang="zh-TW" dirty="0" smtClean="0"/>
              <a:t>。</a:t>
            </a:r>
            <a:endParaRPr lang="en-US" altLang="zh-TW" dirty="0" smtClean="0"/>
          </a:p>
          <a:p>
            <a:r>
              <a:rPr lang="zh-TW" altLang="zh-TW" sz="3200" dirty="0"/>
              <a:t>一、員工協助方案的定義 </a:t>
            </a:r>
            <a:endParaRPr lang="en-US" altLang="zh-TW" sz="3200" dirty="0" smtClean="0"/>
          </a:p>
          <a:p>
            <a:r>
              <a:rPr lang="zh-TW" altLang="zh-TW" sz="3200" dirty="0"/>
              <a:t>二、員工協助方案的服務範疇 </a:t>
            </a:r>
            <a:endParaRPr lang="en-US" altLang="zh-TW" sz="3200" dirty="0" smtClean="0"/>
          </a:p>
          <a:p>
            <a:r>
              <a:rPr lang="zh-TW" altLang="zh-TW" sz="3200" dirty="0"/>
              <a:t>三</a:t>
            </a:r>
            <a:r>
              <a:rPr lang="zh-TW" altLang="zh-TW" sz="3200" dirty="0" smtClean="0"/>
              <a:t>、員工協</a:t>
            </a:r>
            <a:r>
              <a:rPr lang="zh-TW" altLang="zh-TW" sz="3200" dirty="0"/>
              <a:t>助方</a:t>
            </a:r>
            <a:r>
              <a:rPr lang="zh-TW" altLang="zh-TW" sz="3200" dirty="0" smtClean="0"/>
              <a:t>案的方案規劃與</a:t>
            </a:r>
            <a:r>
              <a:rPr lang="zh-TW" altLang="zh-TW" sz="3200" dirty="0"/>
              <a:t>設計 </a:t>
            </a:r>
            <a:endParaRPr lang="en-US" altLang="zh-TW" sz="3200" dirty="0" smtClean="0"/>
          </a:p>
          <a:p>
            <a:r>
              <a:rPr lang="zh-TW" altLang="zh-TW" sz="3200" dirty="0"/>
              <a:t>四、員工協助方案專業人員的自我準備 </a:t>
            </a:r>
            <a:r>
              <a:rPr lang="zh-TW" altLang="zh-TW" sz="3200" dirty="0" smtClean="0"/>
              <a:t> </a:t>
            </a:r>
            <a:endParaRPr kumimoji="1" lang="zh-TW" altLang="en-US" sz="3200" dirty="0"/>
          </a:p>
        </p:txBody>
      </p:sp>
    </p:spTree>
    <p:extLst>
      <p:ext uri="{BB962C8B-B14F-4D97-AF65-F5344CB8AC3E}">
        <p14:creationId xmlns:p14="http://schemas.microsoft.com/office/powerpoint/2010/main" val="1748405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都市流行">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都市流行.thmx</Template>
  <TotalTime>255</TotalTime>
  <Words>3971</Words>
  <Application>Microsoft Office PowerPoint</Application>
  <PresentationFormat>如螢幕大小 (4:3)</PresentationFormat>
  <Paragraphs>358</Paragraphs>
  <Slides>56</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56</vt:i4>
      </vt:variant>
    </vt:vector>
  </HeadingPairs>
  <TitlesOfParts>
    <vt:vector size="60" baseType="lpstr">
      <vt:lpstr>微軟正黑體</vt:lpstr>
      <vt:lpstr>Gill Sans MT</vt:lpstr>
      <vt:lpstr>Wingdings 3</vt:lpstr>
      <vt:lpstr>都市流行</vt:lpstr>
      <vt:lpstr>職場壓力管理  ─ 從「員工協助方案」談起</vt:lpstr>
      <vt:lpstr>職場壓力管理 ─ 從「員工協助方案」談起</vt:lpstr>
      <vt:lpstr> 壹、職場壓力管理的重要性 </vt:lpstr>
      <vt:lpstr>一、2006的「職場健康指數大調查」結果</vt:lpstr>
      <vt:lpstr> 二、常見的職場壓力來源                  ─劉美玲（2009）引述Robbins的工作壓力模式  </vt:lpstr>
      <vt:lpstr>知覺情形</vt:lpstr>
      <vt:lpstr>三、工作壓力源因素 </vt:lpstr>
      <vt:lpstr>四、職場壓力管理方案的成功關鍵因素 </vt:lpstr>
      <vt:lpstr>貳、員工協助方案 </vt:lpstr>
      <vt:lpstr>一、員工協助方案的定義 </vt:lpstr>
      <vt:lpstr>二、員工協助方案的服務範疇</vt:lpstr>
      <vt:lpstr>三、員工協助方案的方案規劃與設計 </vt:lpstr>
      <vt:lpstr>四、員工協助方案專業人員的自我準備 </vt:lpstr>
      <vt:lpstr>（三）自我心理調適</vt:lpstr>
      <vt:lpstr>參、職場健康促進 </vt:lpstr>
      <vt:lpstr>一、職場健康促進的定義</vt:lpstr>
      <vt:lpstr>二、什麼是行為管理風險？ </vt:lpstr>
      <vt:lpstr>行為健康議題為何在職場中獲得重視</vt:lpstr>
      <vt:lpstr>三、為什麼要介紹「行為風險管理方案」？ </vt:lpstr>
      <vt:lpstr>企業組織對於員工協助方案服務的期待與定位</vt:lpstr>
      <vt:lpstr>肆、危機處理 </vt:lpstr>
      <vt:lpstr>一、危機的基本概念</vt:lpstr>
      <vt:lpstr>（二）危機：危險和轉機</vt:lpstr>
      <vt:lpstr>二、危機的分類 目前，多數學者傾向將危機狀態分為三種（Fairchild,1986）</vt:lpstr>
      <vt:lpstr>三、面對危機時的身心反應 </vt:lpstr>
      <vt:lpstr>三、面對危機時的身心反應 </vt:lpstr>
      <vt:lpstr>三、面對危機時的身心反應 </vt:lpstr>
      <vt:lpstr>四、經歷危機後的身心影響 </vt:lpstr>
      <vt:lpstr>五、危機處理的基本概念 </vt:lpstr>
      <vt:lpstr>五、危機處理的基本概念 </vt:lpstr>
      <vt:lpstr>伍、職場自殺防治 </vt:lpstr>
      <vt:lpstr>一、工作壓力的來源</vt:lpstr>
      <vt:lpstr>二、在職場中員工出現自殘現象常見的原因 </vt:lpstr>
      <vt:lpstr>三、企業可以做些什麼來面對、預防？ </vt:lpstr>
      <vt:lpstr>三、企業可以做些什麼來面對、預防？ </vt:lpstr>
      <vt:lpstr>四、哪些人最容易產生輕生念頭 </vt:lpstr>
      <vt:lpstr>五、自殺防治的基本概念</vt:lpstr>
      <vt:lpstr>陸、工作與生活 </vt:lpstr>
      <vt:lpstr>一、工作與生活的意義 </vt:lpstr>
      <vt:lpstr>一、工作與生活的意義 </vt:lpstr>
      <vt:lpstr>二、工作與生活的關係 </vt:lpstr>
      <vt:lpstr>「生命回顧」活動</vt:lpstr>
      <vt:lpstr>人為何要工作？</vt:lpstr>
      <vt:lpstr>「金錢、地位、工作成就」 是定義個體價值的指標？ </vt:lpstr>
      <vt:lpstr>三、工作與生活不平衡的常見難題 </vt:lpstr>
      <vt:lpstr>四、成功職涯與快樂生活的觀點 </vt:lpstr>
      <vt:lpstr>（一）「時間的價值觀」</vt:lpstr>
      <vt:lpstr>（一）「時間的價值觀」</vt:lpstr>
      <vt:lpstr>（二）追求真實自我的價值觀 </vt:lpstr>
      <vt:lpstr>五、樂在工作與生活 </vt:lpstr>
      <vt:lpstr>五、樂在工作與生活 </vt:lpstr>
      <vt:lpstr>（三）樂在工作與生活的五個階段                                  （Positive People Company, 2006） </vt:lpstr>
      <vt:lpstr>階段一：以「平衡論」評估自我狀態</vt:lpstr>
      <vt:lpstr>第二階段 &amp; 第四階段</vt:lpstr>
      <vt:lpstr>樂在工作與生活的五階段 </vt:lpstr>
      <vt:lpstr>結語</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《職場社會工作》 導讀</dc:title>
  <dc:creator>Lee</dc:creator>
  <cp:lastModifiedBy>vghuser</cp:lastModifiedBy>
  <cp:revision>33</cp:revision>
  <dcterms:created xsi:type="dcterms:W3CDTF">2016-07-15T03:18:26Z</dcterms:created>
  <dcterms:modified xsi:type="dcterms:W3CDTF">2018-04-13T06:57:43Z</dcterms:modified>
</cp:coreProperties>
</file>