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6" r:id="rId2"/>
    <p:sldId id="277" r:id="rId3"/>
    <p:sldId id="263" r:id="rId4"/>
    <p:sldId id="264" r:id="rId5"/>
    <p:sldId id="278" r:id="rId6"/>
    <p:sldId id="267" r:id="rId7"/>
    <p:sldId id="265" r:id="rId8"/>
    <p:sldId id="266" r:id="rId9"/>
    <p:sldId id="268" r:id="rId10"/>
    <p:sldId id="274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9D49A2-CFA0-4786-AA05-E20FDA266C0F}" type="datetimeFigureOut">
              <a:rPr lang="zh-TW" altLang="en-US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CBD5272-D8DD-4E85-8B10-BCFE2EF2DB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916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E02C34-C595-45EA-91AC-A11C929492AB}" type="slidenum">
              <a:rPr lang="en-US" altLang="zh-TW" sz="1200"/>
              <a:pPr algn="r"/>
              <a:t>3</a:t>
            </a:fld>
            <a:endParaRPr lang="en-US" altLang="zh-TW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A11478-21D1-4E46-9A50-6DD1772D0C25}" type="slidenum">
              <a:rPr lang="en-US" altLang="zh-TW" sz="1200"/>
              <a:pPr algn="r"/>
              <a:t>4</a:t>
            </a:fld>
            <a:endParaRPr lang="en-US" altLang="zh-TW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7FB077-F886-4BEC-AF73-229E101998BB}" type="slidenum">
              <a:rPr lang="en-US" altLang="zh-TW" sz="1200"/>
              <a:pPr algn="r"/>
              <a:t>6</a:t>
            </a:fld>
            <a:endParaRPr lang="en-US" altLang="zh-TW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75EA0D-BD00-4087-89F3-3DD946419B41}" type="slidenum">
              <a:rPr lang="en-US" altLang="zh-TW" sz="1200"/>
              <a:pPr algn="r"/>
              <a:t>7</a:t>
            </a:fld>
            <a:endParaRPr lang="en-US" altLang="zh-TW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35F819-753E-4398-ABAA-85AE0620FBA9}" type="slidenum">
              <a:rPr lang="en-US" altLang="zh-TW" sz="1200"/>
              <a:pPr algn="r"/>
              <a:t>8</a:t>
            </a:fld>
            <a:endParaRPr lang="en-US" altLang="zh-TW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36B902-8789-441F-8CED-E99A9D982ADF}" type="slidenum">
              <a:rPr lang="en-US" altLang="zh-TW" sz="1200"/>
              <a:pPr algn="r"/>
              <a:t>9</a:t>
            </a:fld>
            <a:endParaRPr lang="en-US" altLang="zh-TW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5A2B15-F061-4406-991C-B6757BEAE550}" type="slidenum">
              <a:rPr lang="en-US" altLang="zh-TW" sz="1200"/>
              <a:pPr algn="r"/>
              <a:t>10</a:t>
            </a:fld>
            <a:endParaRPr lang="en-US" altLang="zh-TW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D2DA9-1539-4767-801B-72B3C821A4E2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B17BD-5D26-4012-A5BE-4608EDFB8FC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F0920-2D04-4301-889E-4357B21C4FDA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2D837-5329-49B8-AC52-A07E54DD137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A899AE-F4F3-4E66-8A26-0E4860DA424C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799DD-4BB0-402A-8975-07907140ADD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684AF-4ABA-4216-B479-1EACC0A190A0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0C7DA-6822-47E0-B512-7FB30EEB2AD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DFEF6-9B01-4ECE-AB92-C7A139E09424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781EF-DDD7-40F8-8D59-BC4EF346C31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325BE-DC93-4441-AA94-4CEF01908190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79E4D-70D1-4A27-AD4D-7463339E07B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B1F0F-36A0-4B86-A6BE-43C07F8D1C78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2B9E-ACC0-4CF9-B087-2C5852554F2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BB2-CFF5-451C-BB53-A3B85ABF7081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09C36-478B-46D1-9F10-41243B8D5B0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A070-1943-4F7E-B250-278782E6A2AF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292D5-1EF3-4793-9F0E-49D72DDC64B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BD6CB-05AE-47B3-B413-C455912A5B27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95FD-9F1D-4103-828E-543747B103A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100FA-AA5D-4BC8-B95C-A9BBB1A09D4E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53915-39B5-4673-AFA1-437A2804D44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fld id="{EE7781EF-DDD7-40F8-8D59-BC4EF346C31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pPr>
              <a:defRPr/>
            </a:pPr>
            <a:fld id="{3C6DFEF6-9B01-4ECE-AB92-C7A139E09424}" type="datetimeFigureOut">
              <a:rPr lang="zh-TW" altLang="en-US" smtClean="0"/>
              <a:pPr>
                <a:defRPr/>
              </a:pPr>
              <a:t>2015/6/25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Times New Roman" pitchFamily="18" charset="0"/>
          <a:ea typeface="標楷體" pitchFamily="65" charset="-120"/>
          <a:cs typeface="Times New Roman" pitchFamily="18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重建整形外科交班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注意事項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PS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總醫師</a:t>
            </a:r>
          </a:p>
          <a:p>
            <a:pPr algn="r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1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歡迎來到整形外科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有問題就問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!!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Meeting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040657"/>
              </p:ext>
            </p:extLst>
          </p:nvPr>
        </p:nvGraphicFramePr>
        <p:xfrm>
          <a:off x="467544" y="1340768"/>
          <a:ext cx="7620000" cy="4246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2472"/>
                <a:gridCol w="6457528"/>
              </a:tblGrid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W1 7:30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臨床病例討論會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住院醫師報告，實習及見習醫師挑一個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case</a:t>
                      </a: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報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請住院醫師指派，並事先練習，報告時簡潔清楚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W2 7:30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論文研討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實見習醫師教學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住院醫師報告論文，提前一個星期印給指導老師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實習見習醫師前一天提醒上課</a:t>
                      </a: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主治醫師</a:t>
                      </a:r>
                      <a:endParaRPr lang="zh-TW" altLang="en-US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W2 18:00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外科部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chief round</a:t>
                      </a:r>
                      <a:endParaRPr lang="zh-TW" altLang="en-US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W3 7:00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外科部部務會議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W4 7:30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論文研討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實見習醫師教學 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W5 7:30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科務會議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W5 17:00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假日交班會議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值班實習大夫完成當天交班會議紀錄</a:t>
                      </a:r>
                      <a:endParaRPr lang="en-US" altLang="zh-TW" sz="18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手術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手術同意書，</a:t>
            </a:r>
            <a:r>
              <a:rPr lang="zh-TW" altLang="en-US" sz="2800" u="sng" dirty="0" smtClean="0">
                <a:latin typeface="標楷體" pitchFamily="65" charset="-120"/>
                <a:ea typeface="標楷體" pitchFamily="65" charset="-120"/>
              </a:rPr>
              <a:t>說明書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電腦中有範本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/>
            <a:r>
              <a:rPr lang="en-US" altLang="zh-TW" sz="2800" dirty="0" smtClean="0">
                <a:latin typeface="標楷體" pitchFamily="65" charset="-120"/>
              </a:rPr>
              <a:t>15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:30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前輸入手術排程，急診手術通知總醫師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住院醫師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8:10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前，實習醫師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</a:rPr>
              <a:t>10:00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前進入開刀房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中正樓三樓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R18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R19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有困難隨時提出，請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NSP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幫忙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參與手術，主動積極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無菌觀念</a:t>
            </a:r>
          </a:p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護送病人，送出標本</a:t>
            </a:r>
          </a:p>
          <a:p>
            <a:pPr marL="114300" indent="0" eaLnBrk="1" hangingPunct="1"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病房工作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查房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換藥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病房、門診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</a:rPr>
              <a:t>病歷</a:t>
            </a:r>
            <a:r>
              <a:rPr lang="zh-TW" altLang="en-US" sz="2400" dirty="0" smtClean="0">
                <a:latin typeface="標楷體" pitchFamily="65" charset="-120"/>
              </a:rPr>
              <a:t>書寫</a:t>
            </a:r>
            <a:r>
              <a:rPr lang="en-US" altLang="zh-TW" sz="2400" dirty="0" smtClean="0">
                <a:latin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</a:rPr>
              <a:t> 需印出 </a:t>
            </a:r>
            <a:r>
              <a:rPr lang="en-US" altLang="zh-TW" sz="2400" b="1" dirty="0" smtClean="0">
                <a:latin typeface="標楷體" pitchFamily="65" charset="-120"/>
              </a:rPr>
              <a:t>OP</a:t>
            </a:r>
            <a:r>
              <a:rPr lang="zh-TW" altLang="en-US" sz="2400" b="1" dirty="0" smtClean="0">
                <a:latin typeface="標楷體" pitchFamily="65" charset="-120"/>
              </a:rPr>
              <a:t> </a:t>
            </a:r>
            <a:r>
              <a:rPr lang="en-US" altLang="zh-TW" sz="2400" b="1" dirty="0" smtClean="0">
                <a:latin typeface="標楷體" pitchFamily="65" charset="-120"/>
              </a:rPr>
              <a:t>note</a:t>
            </a:r>
            <a:r>
              <a:rPr lang="zh-TW" altLang="en-US" sz="2400" b="1" dirty="0" smtClean="0">
                <a:latin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</a:rPr>
              <a:t>後送出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住院醫師不得超過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床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</a:rPr>
              <a:t>PGY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</a:rPr>
              <a:t>醫師不得超過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</a:rPr>
              <a:t>14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</a:rPr>
              <a:t>床</a:t>
            </a:r>
          </a:p>
          <a:p>
            <a:pPr>
              <a:lnSpc>
                <a:spcPct val="90000"/>
              </a:lnSpc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實習醫師不得超過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床 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</a:rPr>
              <a:t>(Primary care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</a:rPr>
              <a:t>至少三床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見習醫師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床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(Primary care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至少一床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要床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人床告知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總醫師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</a:rPr>
              <a:t>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健保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床或單人床請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登記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(A193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護理站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有問題隨時提出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</a:t>
            </a:r>
            <a:endParaRPr lang="zh-TW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" y="1412776"/>
            <a:ext cx="8170666" cy="390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值班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請確實交班，包括新病人，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critical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病人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每日值班住院醫師 </a:t>
            </a:r>
            <a:r>
              <a:rPr lang="en-US" altLang="zh-TW" dirty="0" smtClean="0">
                <a:latin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</a:rPr>
              <a:t>電子</a:t>
            </a:r>
            <a:r>
              <a:rPr lang="zh-TW" altLang="en-US" dirty="0">
                <a:latin typeface="標楷體" pitchFamily="65" charset="-120"/>
              </a:rPr>
              <a:t>交班</a:t>
            </a:r>
            <a:r>
              <a:rPr lang="zh-TW" altLang="en-US" dirty="0" smtClean="0">
                <a:latin typeface="標楷體" pitchFamily="65" charset="-120"/>
              </a:rPr>
              <a:t>系統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必點</a:t>
            </a:r>
            <a:r>
              <a:rPr lang="en-US" altLang="zh-TW" dirty="0" smtClean="0">
                <a:latin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假日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交班本 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換藥交班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實習醫師為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193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194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病房一線，請將問題上報值班住院醫師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假日換藥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班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</a:rPr>
              <a:t>：詳見假日換藥班表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</a:rPr>
              <a:t>二線住院醫師</a:t>
            </a:r>
            <a:r>
              <a:rPr lang="en-US" altLang="zh-TW" dirty="0" err="1" smtClean="0">
                <a:solidFill>
                  <a:srgbClr val="FF0000"/>
                </a:solidFill>
                <a:latin typeface="標楷體" pitchFamily="65" charset="-120"/>
              </a:rPr>
              <a:t>oncall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</a:rPr>
              <a:t>上刀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標楷體" pitchFamily="65" charset="-120"/>
              </a:rPr>
              <a:t>外傷急診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標楷體" pitchFamily="65" charset="-120"/>
              </a:rPr>
              <a:t>LINE</a:t>
            </a:r>
            <a:r>
              <a:rPr lang="zh-TW" altLang="en-US" dirty="0" smtClean="0">
                <a:ea typeface="標楷體" pitchFamily="65" charset="-120"/>
              </a:rPr>
              <a:t> 群組</a:t>
            </a:r>
            <a:endParaRPr lang="en-US" altLang="zh-TW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一線住院醫師 </a:t>
            </a:r>
            <a:endParaRPr lang="zh-TW" altLang="en-US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遇到不會的、不懂的請通知總醫師，並請留下來學習</a:t>
            </a:r>
          </a:p>
          <a:p>
            <a:pPr eaLnBrk="1" hangingPunct="1"/>
            <a:endParaRPr lang="en-US" altLang="zh-TW" dirty="0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門診及門診手術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8229600" cy="4525962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整形外科門診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二門診三樓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美容門診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樓美容中心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門診手術室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OR)-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中正樓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19F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47323"/>
              </p:ext>
            </p:extLst>
          </p:nvPr>
        </p:nvGraphicFramePr>
        <p:xfrm>
          <a:off x="251520" y="3645024"/>
          <a:ext cx="7619997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394"/>
                <a:gridCol w="808745"/>
                <a:gridCol w="808745"/>
                <a:gridCol w="808745"/>
                <a:gridCol w="808081"/>
                <a:gridCol w="808081"/>
                <a:gridCol w="919632"/>
                <a:gridCol w="26560"/>
                <a:gridCol w="756953"/>
                <a:gridCol w="470108"/>
                <a:gridCol w="756953"/>
              </a:tblGrid>
              <a:tr h="120371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星</a:t>
                      </a:r>
                      <a:r>
                        <a:rPr lang="en-US" sz="800" kern="0">
                          <a:effectLst/>
                        </a:rPr>
                        <a:t>  </a:t>
                      </a:r>
                      <a:r>
                        <a:rPr lang="zh-TW" sz="800" kern="0">
                          <a:effectLst/>
                        </a:rPr>
                        <a:t>期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一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二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四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五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rowSpan="2">
                  <a:txBody>
                    <a:bodyPr/>
                    <a:lstStyle/>
                    <a:p>
                      <a:pPr algn="dist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開刀房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18 </a:t>
                      </a:r>
                      <a:r>
                        <a:rPr lang="zh-TW" sz="800" kern="0">
                          <a:effectLst/>
                        </a:rPr>
                        <a:t>室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r>
                        <a:rPr lang="en-US" sz="800" kern="0">
                          <a:effectLst/>
                        </a:rPr>
                        <a:t>/</a:t>
                      </a:r>
                      <a:r>
                        <a:rPr lang="zh-TW" sz="800" kern="0">
                          <a:effectLst/>
                        </a:rPr>
                        <a:t>彭 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800" kern="0">
                          <a:effectLst/>
                        </a:rPr>
                        <a:t>19 </a:t>
                      </a:r>
                      <a:r>
                        <a:rPr lang="zh-TW" sz="800" kern="0">
                          <a:effectLst/>
                        </a:rPr>
                        <a:t>室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r>
                        <a:rPr lang="pt-BR" sz="800" kern="0">
                          <a:effectLst/>
                        </a:rPr>
                        <a:t>/</a:t>
                      </a:r>
                      <a:r>
                        <a:rPr lang="zh-TW" sz="800" kern="0">
                          <a:effectLst/>
                        </a:rPr>
                        <a:t>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r>
                        <a:rPr lang="pt-BR" sz="800" kern="0">
                          <a:effectLst/>
                        </a:rPr>
                        <a:t>/</a:t>
                      </a:r>
                      <a:r>
                        <a:rPr lang="zh-TW" sz="800" kern="0">
                          <a:effectLst/>
                        </a:rPr>
                        <a:t>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rowSpan="4">
                  <a:txBody>
                    <a:bodyPr/>
                    <a:lstStyle/>
                    <a:p>
                      <a:pPr algn="dist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門 診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上午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吳</a:t>
                      </a:r>
                      <a:r>
                        <a:rPr lang="en-US" sz="800" kern="0">
                          <a:effectLst/>
                        </a:rPr>
                        <a:t>(3</a:t>
                      </a:r>
                      <a:r>
                        <a:rPr lang="zh-TW" sz="800" kern="0">
                          <a:effectLst/>
                        </a:rPr>
                        <a:t>診</a:t>
                      </a:r>
                      <a:r>
                        <a:rPr lang="en-US" sz="800" kern="0">
                          <a:effectLst/>
                        </a:rPr>
                        <a:t>)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r>
                        <a:rPr lang="en-US" sz="800" kern="0">
                          <a:effectLst/>
                        </a:rPr>
                        <a:t>*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r>
                        <a:rPr lang="en-US" sz="800" kern="0">
                          <a:effectLst/>
                        </a:rPr>
                        <a:t>*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r>
                        <a:rPr lang="en-US" sz="800" kern="0">
                          <a:effectLst/>
                        </a:rPr>
                        <a:t>(1</a:t>
                      </a:r>
                      <a:r>
                        <a:rPr lang="zh-TW" sz="800" kern="0">
                          <a:effectLst/>
                        </a:rPr>
                        <a:t>診</a:t>
                      </a:r>
                      <a:r>
                        <a:rPr lang="en-US" sz="800" kern="0">
                          <a:effectLst/>
                        </a:rPr>
                        <a:t>)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r>
                        <a:rPr lang="en-US" sz="800" kern="0">
                          <a:effectLst/>
                        </a:rPr>
                        <a:t>*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陳</a:t>
                      </a:r>
                      <a:r>
                        <a:rPr lang="en-US" sz="800" kern="0">
                          <a:effectLst/>
                        </a:rPr>
                        <a:t>(6</a:t>
                      </a:r>
                      <a:r>
                        <a:rPr lang="zh-TW" sz="800" kern="0">
                          <a:effectLst/>
                        </a:rPr>
                        <a:t>診</a:t>
                      </a:r>
                      <a:r>
                        <a:rPr lang="en-US" sz="800" kern="0">
                          <a:effectLst/>
                        </a:rPr>
                        <a:t>)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下午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</a:t>
                      </a:r>
                      <a:r>
                        <a:rPr lang="zh-TW" sz="800" kern="0">
                          <a:effectLst/>
                        </a:rPr>
                        <a:t>診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07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2</a:t>
                      </a:r>
                      <a:r>
                        <a:rPr lang="zh-TW" sz="800" kern="0">
                          <a:effectLst/>
                        </a:rPr>
                        <a:t>診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endParaRPr lang="zh-TW" sz="900" kern="100">
                        <a:effectLst/>
                      </a:endParaRPr>
                    </a:p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600" kern="0">
                          <a:effectLst/>
                        </a:rPr>
                        <a:t>(</a:t>
                      </a:r>
                      <a:r>
                        <a:rPr lang="zh-TW" sz="600" kern="0">
                          <a:effectLst/>
                        </a:rPr>
                        <a:t>門診教學</a:t>
                      </a:r>
                      <a:r>
                        <a:rPr lang="en-US" sz="600" kern="0">
                          <a:effectLst/>
                        </a:rPr>
                        <a:t>)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r>
                        <a:rPr lang="en-US" sz="800" kern="0">
                          <a:effectLst/>
                        </a:rPr>
                        <a:t>*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r>
                        <a:rPr lang="en-US" sz="800" kern="0">
                          <a:effectLst/>
                        </a:rPr>
                        <a:t>*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吳</a:t>
                      </a:r>
                      <a:r>
                        <a:rPr lang="en-US" sz="800" kern="0">
                          <a:effectLst/>
                        </a:rPr>
                        <a:t>#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0371">
                <a:tc rowSpan="2">
                  <a:txBody>
                    <a:bodyPr/>
                    <a:lstStyle/>
                    <a:p>
                      <a:pPr algn="dist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門診手術室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上午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下午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rowSpan="2">
                  <a:txBody>
                    <a:bodyPr/>
                    <a:lstStyle/>
                    <a:p>
                      <a:pPr algn="dist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醫學美容門診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上午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林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03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下午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葉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廖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0">
                          <a:effectLst/>
                        </a:rPr>
                        <a:t>馬</a:t>
                      </a:r>
                      <a:r>
                        <a:rPr lang="en-US" sz="800" kern="0">
                          <a:effectLst/>
                        </a:rPr>
                        <a:t>/</a:t>
                      </a:r>
                      <a:r>
                        <a:rPr lang="zh-TW" sz="800" kern="0">
                          <a:effectLst/>
                        </a:rPr>
                        <a:t>吳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 </a:t>
                      </a:r>
                      <a:endParaRPr lang="zh-TW" sz="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其他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醫師室有置物櫃</a:t>
            </a:r>
            <a:r>
              <a:rPr lang="zh-TW" altLang="en-US" dirty="0" smtClean="0"/>
              <a:t>，</a:t>
            </a:r>
            <a:r>
              <a:rPr lang="en-US" altLang="zh-TW" dirty="0" smtClean="0"/>
              <a:t>BU</a:t>
            </a:r>
            <a:r>
              <a:rPr lang="zh-TW" altLang="en-US" dirty="0" smtClean="0"/>
              <a:t>前也有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男生值班室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病房後方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女生值班室：請找總醫師拿鑰匙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511</TotalTime>
  <Words>509</Words>
  <Application>Microsoft Office PowerPoint</Application>
  <PresentationFormat>如螢幕大小 (4:3)</PresentationFormat>
  <Paragraphs>153</Paragraphs>
  <Slides>10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相鄰</vt:lpstr>
      <vt:lpstr>重建整形外科交班注意事項</vt:lpstr>
      <vt:lpstr>Meeting</vt:lpstr>
      <vt:lpstr>手術</vt:lpstr>
      <vt:lpstr>病房工作</vt:lpstr>
      <vt:lpstr>作業</vt:lpstr>
      <vt:lpstr>值班</vt:lpstr>
      <vt:lpstr>外傷急診</vt:lpstr>
      <vt:lpstr>門診及門診手術</vt:lpstr>
      <vt:lpstr>其他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實見習醫師交班注意事項</dc:title>
  <dc:creator>Jack</dc:creator>
  <cp:lastModifiedBy>bulabo</cp:lastModifiedBy>
  <cp:revision>18</cp:revision>
  <dcterms:modified xsi:type="dcterms:W3CDTF">2015-06-25T09:02:17Z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TC030002708</vt:lpwstr>
  </property>
  <property fmtid="{D5CDD505-2E9C-101B-9397-08002B2CF9AE}" pid="3" name="_MsoHelpTopicId">
    <vt:lpwstr/>
  </property>
</Properties>
</file>